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87" r:id="rId1"/>
  </p:sldMasterIdLst>
  <p:notesMasterIdLst>
    <p:notesMasterId r:id="rId34"/>
  </p:notesMasterIdLst>
  <p:sldIdLst>
    <p:sldId id="268" r:id="rId2"/>
    <p:sldId id="281" r:id="rId3"/>
    <p:sldId id="293" r:id="rId4"/>
    <p:sldId id="292" r:id="rId5"/>
    <p:sldId id="301" r:id="rId6"/>
    <p:sldId id="294" r:id="rId7"/>
    <p:sldId id="282" r:id="rId8"/>
    <p:sldId id="307" r:id="rId9"/>
    <p:sldId id="291" r:id="rId10"/>
    <p:sldId id="285" r:id="rId11"/>
    <p:sldId id="308" r:id="rId12"/>
    <p:sldId id="283" r:id="rId13"/>
    <p:sldId id="305" r:id="rId14"/>
    <p:sldId id="306" r:id="rId15"/>
    <p:sldId id="288" r:id="rId16"/>
    <p:sldId id="265" r:id="rId17"/>
    <p:sldId id="289" r:id="rId18"/>
    <p:sldId id="271" r:id="rId19"/>
    <p:sldId id="298" r:id="rId20"/>
    <p:sldId id="303" r:id="rId21"/>
    <p:sldId id="286" r:id="rId22"/>
    <p:sldId id="297" r:id="rId23"/>
    <p:sldId id="287" r:id="rId24"/>
    <p:sldId id="290" r:id="rId25"/>
    <p:sldId id="300" r:id="rId26"/>
    <p:sldId id="276" r:id="rId27"/>
    <p:sldId id="280" r:id="rId28"/>
    <p:sldId id="279" r:id="rId29"/>
    <p:sldId id="258" r:id="rId30"/>
    <p:sldId id="278" r:id="rId31"/>
    <p:sldId id="295" r:id="rId32"/>
    <p:sldId id="296" r:id="rId33"/>
  </p:sldIdLst>
  <p:sldSz cx="9144000" cy="6858000" type="screen4x3"/>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69" autoAdjust="0"/>
    <p:restoredTop sz="81891" autoAdjust="0"/>
  </p:normalViewPr>
  <p:slideViewPr>
    <p:cSldViewPr snapToGrid="0">
      <p:cViewPr varScale="1">
        <p:scale>
          <a:sx n="79" d="100"/>
          <a:sy n="79" d="100"/>
        </p:scale>
        <p:origin x="267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gif>
</file>

<file path=ppt/media/image110.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svg>
</file>

<file path=ppt/media/image26.png>
</file>

<file path=ppt/media/image27.png>
</file>

<file path=ppt/media/image28.gif>
</file>

<file path=ppt/media/image29.png>
</file>

<file path=ppt/media/image3.jpg>
</file>

<file path=ppt/media/image30.png>
</file>

<file path=ppt/media/image31.png>
</file>

<file path=ppt/media/image32.png>
</file>

<file path=ppt/media/image33.png>
</file>

<file path=ppt/media/image34.png>
</file>

<file path=ppt/media/image35.svg>
</file>

<file path=ppt/media/image36.png>
</file>

<file path=ppt/media/image37.png>
</file>

<file path=ppt/media/image38.gif>
</file>

<file path=ppt/media/image39.png>
</file>

<file path=ppt/media/image4.png>
</file>

<file path=ppt/media/image40.png>
</file>

<file path=ppt/media/image5.png>
</file>

<file path=ppt/media/image6.png>
</file>

<file path=ppt/media/image7.png>
</file>

<file path=ppt/media/image8.png>
</file>

<file path=ppt/media/image80.png>
</file>

<file path=ppt/media/image8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6575"/>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4281488" y="0"/>
            <a:ext cx="3276600" cy="536575"/>
          </a:xfrm>
          <a:prstGeom prst="rect">
            <a:avLst/>
          </a:prstGeom>
        </p:spPr>
        <p:txBody>
          <a:bodyPr vert="horz" lIns="91440" tIns="45720" rIns="91440" bIns="45720" rtlCol="0"/>
          <a:lstStyle>
            <a:lvl1pPr algn="r">
              <a:defRPr sz="1200"/>
            </a:lvl1pPr>
          </a:lstStyle>
          <a:p>
            <a:fld id="{226D1731-4778-4B01-ADB7-352B5A493AE1}" type="datetimeFigureOut">
              <a:rPr lang="en-GB" smtClean="0"/>
              <a:t>29/08/2019</a:t>
            </a:fld>
            <a:endParaRPr lang="en-GB"/>
          </a:p>
        </p:txBody>
      </p:sp>
      <p:sp>
        <p:nvSpPr>
          <p:cNvPr id="4" name="Slide Image Placeholder 3"/>
          <p:cNvSpPr>
            <a:spLocks noGrp="1" noRot="1" noChangeAspect="1"/>
          </p:cNvSpPr>
          <p:nvPr>
            <p:ph type="sldImg" idx="2"/>
          </p:nvPr>
        </p:nvSpPr>
        <p:spPr>
          <a:xfrm>
            <a:off x="1374775" y="1336675"/>
            <a:ext cx="4810125" cy="3608388"/>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755650" y="5145088"/>
            <a:ext cx="6048375" cy="42100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10155238"/>
            <a:ext cx="3276600" cy="53657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4281488" y="10155238"/>
            <a:ext cx="3276600" cy="536575"/>
          </a:xfrm>
          <a:prstGeom prst="rect">
            <a:avLst/>
          </a:prstGeom>
        </p:spPr>
        <p:txBody>
          <a:bodyPr vert="horz" lIns="91440" tIns="45720" rIns="91440" bIns="45720" rtlCol="0" anchor="b"/>
          <a:lstStyle>
            <a:lvl1pPr algn="r">
              <a:defRPr sz="1200"/>
            </a:lvl1pPr>
          </a:lstStyle>
          <a:p>
            <a:fld id="{BC5A71D6-B590-4596-B8C0-20AA4DFB8B4E}" type="slidenum">
              <a:rPr lang="en-GB" smtClean="0"/>
              <a:t>‹#›</a:t>
            </a:fld>
            <a:endParaRPr lang="en-GB"/>
          </a:p>
        </p:txBody>
      </p:sp>
    </p:spTree>
    <p:extLst>
      <p:ext uri="{BB962C8B-B14F-4D97-AF65-F5344CB8AC3E}">
        <p14:creationId xmlns:p14="http://schemas.microsoft.com/office/powerpoint/2010/main" val="1254740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1</a:t>
            </a:fld>
            <a:endParaRPr lang="en-GB"/>
          </a:p>
        </p:txBody>
      </p:sp>
    </p:spTree>
    <p:extLst>
      <p:ext uri="{BB962C8B-B14F-4D97-AF65-F5344CB8AC3E}">
        <p14:creationId xmlns:p14="http://schemas.microsoft.com/office/powerpoint/2010/main" val="10568173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strike="sngStrike" kern="1200" dirty="0">
                <a:solidFill>
                  <a:schemeClr val="tx1"/>
                </a:solidFill>
                <a:effectLst/>
                <a:latin typeface="+mn-lt"/>
                <a:ea typeface="+mn-ea"/>
                <a:cs typeface="+mn-cs"/>
              </a:rPr>
              <a:t>TODO: change to nodes</a:t>
            </a:r>
          </a:p>
          <a:p>
            <a:r>
              <a:rPr lang="en-US" sz="1200" b="1" strike="sngStrike" kern="1200" dirty="0">
                <a:solidFill>
                  <a:schemeClr val="tx1"/>
                </a:solidFill>
                <a:effectLst/>
                <a:latin typeface="+mn-lt"/>
                <a:ea typeface="+mn-ea"/>
                <a:cs typeface="+mn-cs"/>
              </a:rPr>
              <a:t>TODO: change iterative method to </a:t>
            </a:r>
            <a:r>
              <a:rPr lang="en-US" sz="1200" b="1" strike="sngStrike" kern="1200" dirty="0" err="1">
                <a:solidFill>
                  <a:schemeClr val="tx1"/>
                </a:solidFill>
                <a:effectLst/>
                <a:latin typeface="+mn-lt"/>
                <a:ea typeface="+mn-ea"/>
                <a:cs typeface="+mn-cs"/>
              </a:rPr>
              <a:t>matvecs</a:t>
            </a:r>
            <a:r>
              <a:rPr lang="en-US" sz="1200" b="1" strike="sngStrike" kern="1200" dirty="0">
                <a:solidFill>
                  <a:schemeClr val="tx1"/>
                </a:solidFill>
                <a:effectLst/>
                <a:latin typeface="+mn-lt"/>
                <a:ea typeface="+mn-ea"/>
                <a:cs typeface="+mn-cs"/>
              </a:rPr>
              <a:t> of the iterative method!!!!! We don’t use a sweep</a:t>
            </a:r>
            <a:endParaRPr lang="en-GB" b="1" strike="sngStrike" dirty="0"/>
          </a:p>
        </p:txBody>
      </p:sp>
      <p:sp>
        <p:nvSpPr>
          <p:cNvPr id="4" name="Slide Number Placeholder 3"/>
          <p:cNvSpPr>
            <a:spLocks noGrp="1"/>
          </p:cNvSpPr>
          <p:nvPr>
            <p:ph type="sldNum" sz="quarter" idx="5"/>
          </p:nvPr>
        </p:nvSpPr>
        <p:spPr/>
        <p:txBody>
          <a:bodyPr/>
          <a:lstStyle/>
          <a:p>
            <a:fld id="{BC5A71D6-B590-4596-B8C0-20AA4DFB8B4E}" type="slidenum">
              <a:rPr lang="en-GB" smtClean="0"/>
              <a:t>12</a:t>
            </a:fld>
            <a:endParaRPr lang="en-GB"/>
          </a:p>
        </p:txBody>
      </p:sp>
    </p:spTree>
    <p:extLst>
      <p:ext uri="{BB962C8B-B14F-4D97-AF65-F5344CB8AC3E}">
        <p14:creationId xmlns:p14="http://schemas.microsoft.com/office/powerpoint/2010/main" val="18551844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strike="sngStrike" kern="1200" dirty="0">
                <a:solidFill>
                  <a:schemeClr val="tx1"/>
                </a:solidFill>
                <a:effectLst/>
                <a:latin typeface="+mn-lt"/>
                <a:ea typeface="+mn-ea"/>
                <a:cs typeface="+mn-cs"/>
              </a:rPr>
              <a:t>TODO: the plot here is </a:t>
            </a:r>
            <a:r>
              <a:rPr lang="en-US" sz="1200" b="1" strike="sngStrike" kern="1200" dirty="0" err="1">
                <a:solidFill>
                  <a:schemeClr val="tx1"/>
                </a:solidFill>
                <a:effectLst/>
                <a:latin typeface="+mn-lt"/>
                <a:ea typeface="+mn-ea"/>
                <a:cs typeface="+mn-cs"/>
              </a:rPr>
              <a:t>lb</a:t>
            </a:r>
            <a:r>
              <a:rPr lang="en-US" sz="1200" b="1" strike="sngStrike" kern="1200" dirty="0">
                <a:solidFill>
                  <a:schemeClr val="tx1"/>
                </a:solidFill>
                <a:effectLst/>
                <a:latin typeface="+mn-lt"/>
                <a:ea typeface="+mn-ea"/>
                <a:cs typeface="+mn-cs"/>
              </a:rPr>
              <a:t> time strong scaling perf</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strike="sngStrike" dirty="0"/>
              <a:t>TODO: do a strong scaling performance of the load balance time plot.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This is not necessarily good, but the amount of time is substantially as in smaller than the solve times, which are in the order of minutes. So not a big issue or the origin of our problems,.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strike="sngStrike" dirty="0">
                <a:effectLst/>
              </a:rPr>
              <a:t>TODO: pass changes from previous slide in text here too</a:t>
            </a:r>
          </a:p>
        </p:txBody>
      </p:sp>
      <p:sp>
        <p:nvSpPr>
          <p:cNvPr id="4" name="Slide Number Placeholder 3"/>
          <p:cNvSpPr>
            <a:spLocks noGrp="1"/>
          </p:cNvSpPr>
          <p:nvPr>
            <p:ph type="sldNum" sz="quarter" idx="5"/>
          </p:nvPr>
        </p:nvSpPr>
        <p:spPr/>
        <p:txBody>
          <a:bodyPr/>
          <a:lstStyle/>
          <a:p>
            <a:fld id="{BC5A71D6-B590-4596-B8C0-20AA4DFB8B4E}" type="slidenum">
              <a:rPr lang="en-GB" smtClean="0"/>
              <a:t>13</a:t>
            </a:fld>
            <a:endParaRPr lang="en-GB"/>
          </a:p>
        </p:txBody>
      </p:sp>
    </p:spTree>
    <p:extLst>
      <p:ext uri="{BB962C8B-B14F-4D97-AF65-F5344CB8AC3E}">
        <p14:creationId xmlns:p14="http://schemas.microsoft.com/office/powerpoint/2010/main" val="15848205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dirty="0"/>
          </a:p>
        </p:txBody>
      </p:sp>
      <p:sp>
        <p:nvSpPr>
          <p:cNvPr id="4" name="Slide Number Placeholder 3"/>
          <p:cNvSpPr>
            <a:spLocks noGrp="1"/>
          </p:cNvSpPr>
          <p:nvPr>
            <p:ph type="sldNum" sz="quarter" idx="5"/>
          </p:nvPr>
        </p:nvSpPr>
        <p:spPr/>
        <p:txBody>
          <a:bodyPr/>
          <a:lstStyle/>
          <a:p>
            <a:fld id="{BC5A71D6-B590-4596-B8C0-20AA4DFB8B4E}" type="slidenum">
              <a:rPr lang="en-GB" smtClean="0"/>
              <a:t>14</a:t>
            </a:fld>
            <a:endParaRPr lang="en-GB"/>
          </a:p>
        </p:txBody>
      </p:sp>
    </p:spTree>
    <p:extLst>
      <p:ext uri="{BB962C8B-B14F-4D97-AF65-F5344CB8AC3E}">
        <p14:creationId xmlns:p14="http://schemas.microsoft.com/office/powerpoint/2010/main" val="27024938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Halos are copy nodes of the neighbouring partitions, which allow us to perform the mat-</a:t>
            </a:r>
            <a:r>
              <a:rPr lang="en-GB" dirty="0" err="1"/>
              <a:t>vecs</a:t>
            </a:r>
            <a:r>
              <a:rPr lang="en-GB" dirty="0"/>
              <a:t> on the boundary nodes of the partitions.</a:t>
            </a:r>
          </a:p>
          <a:p>
            <a:r>
              <a:rPr lang="en-GB" dirty="0"/>
              <a:t>Halos require communication between the neighbouring partitions and communications are costly in large computers e.g. ARCHER UK’s supercomputer.</a:t>
            </a:r>
          </a:p>
          <a:p>
            <a:r>
              <a:rPr lang="en-GB" dirty="0"/>
              <a:t>But as long as the number of halo nodes in a partition remains relatively small compared to the number of nodes it contains then the </a:t>
            </a:r>
          </a:p>
          <a:p>
            <a:r>
              <a:rPr lang="en-GB" dirty="0"/>
              <a:t>Halos are used a lot because they decrease the number of coms to be done by saving a copy of neighbouring nodes</a:t>
            </a:r>
          </a:p>
          <a:p>
            <a:r>
              <a:rPr lang="en-GB" dirty="0"/>
              <a:t>Partition will have enough computational work to perform when compared to the communication costs that are introduced from the halos.</a:t>
            </a:r>
          </a:p>
          <a:p>
            <a:r>
              <a:rPr lang="en-GB" dirty="0"/>
              <a:t>DO one set of coms instead of 2. </a:t>
            </a:r>
          </a:p>
        </p:txBody>
      </p:sp>
      <p:sp>
        <p:nvSpPr>
          <p:cNvPr id="4" name="Slide Number Placeholder 3"/>
          <p:cNvSpPr>
            <a:spLocks noGrp="1"/>
          </p:cNvSpPr>
          <p:nvPr>
            <p:ph type="sldNum" sz="quarter" idx="5"/>
          </p:nvPr>
        </p:nvSpPr>
        <p:spPr/>
        <p:txBody>
          <a:bodyPr/>
          <a:lstStyle/>
          <a:p>
            <a:fld id="{BC5A71D6-B590-4596-B8C0-20AA4DFB8B4E}" type="slidenum">
              <a:rPr lang="en-GB" smtClean="0"/>
              <a:t>15</a:t>
            </a:fld>
            <a:endParaRPr lang="en-GB"/>
          </a:p>
        </p:txBody>
      </p:sp>
    </p:spTree>
    <p:extLst>
      <p:ext uri="{BB962C8B-B14F-4D97-AF65-F5344CB8AC3E}">
        <p14:creationId xmlns:p14="http://schemas.microsoft.com/office/powerpoint/2010/main" val="5984877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Distributions have 2 modes, the main mode (to the left) where the majority of the partitions falls under and a secondary, smaller mode which corresponds to the boundary partitions, which lack halos in some areas and hence have a higher node/halo ratio.</a:t>
            </a:r>
          </a:p>
          <a:p>
            <a:pPr marL="171450" indent="-171450">
              <a:buFont typeface="Arial" panose="020B0604020202020204" pitchFamily="34" charset="0"/>
              <a:buChar char="•"/>
            </a:pPr>
            <a:r>
              <a:rPr lang="en-GB" dirty="0"/>
              <a:t>As we adapt the distribution of nodes/halos in partitions becomes more bimodal with the majority of the partitions being redistributed around areas where we adapted.</a:t>
            </a:r>
          </a:p>
          <a:p>
            <a:pPr marL="171450" indent="-171450">
              <a:buFont typeface="Arial" panose="020B0604020202020204" pitchFamily="34" charset="0"/>
              <a:buChar char="•"/>
            </a:pPr>
            <a:r>
              <a:rPr lang="en-GB" dirty="0"/>
              <a:t>As a result, the number of partitions surrounding one another increases, hence requiring an increase in the number of halo nodes, which decreases the node/halo ratio making the iterative solves in these partitions less effective.</a:t>
            </a:r>
          </a:p>
          <a:p>
            <a:pPr marL="171450" indent="-171450">
              <a:buFont typeface="Arial" panose="020B0604020202020204" pitchFamily="34" charset="0"/>
              <a:buChar char="•"/>
            </a:pPr>
            <a:r>
              <a:rPr lang="en-GB" dirty="0"/>
              <a:t>On the other hand, the secondary mode of the distribution starts accumulating a greater number of nodes</a:t>
            </a:r>
          </a:p>
          <a:p>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16</a:t>
            </a:fld>
            <a:endParaRPr lang="en-GB"/>
          </a:p>
        </p:txBody>
      </p:sp>
    </p:spTree>
    <p:extLst>
      <p:ext uri="{BB962C8B-B14F-4D97-AF65-F5344CB8AC3E}">
        <p14:creationId xmlns:p14="http://schemas.microsoft.com/office/powerpoint/2010/main" val="19733528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17</a:t>
            </a:fld>
            <a:endParaRPr lang="en-GB"/>
          </a:p>
        </p:txBody>
      </p:sp>
    </p:spTree>
    <p:extLst>
      <p:ext uri="{BB962C8B-B14F-4D97-AF65-F5344CB8AC3E}">
        <p14:creationId xmlns:p14="http://schemas.microsoft.com/office/powerpoint/2010/main" val="33682358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Here you see the distribution of the nodes/halos for 2 different decompositions, the blue (192) strong scaled with 85% efficiency and the red (384) strong scaled with less than 60%.</a:t>
            </a:r>
          </a:p>
          <a:p>
            <a:pPr marL="171450" indent="-171450">
              <a:buFont typeface="Arial" panose="020B0604020202020204" pitchFamily="34" charset="0"/>
              <a:buChar char="•"/>
            </a:pPr>
            <a:r>
              <a:rPr lang="en-GB" dirty="0"/>
              <a:t>Both distributions have 2 modes, the main mode (to the left) where the majority of the partitions falls under and a secondary, smaller mode which corresponds to the boundary partitions, which lack halos in some areas and hence have a higher node/halo ratio.</a:t>
            </a:r>
          </a:p>
          <a:p>
            <a:pPr marL="171450" indent="-171450">
              <a:buFont typeface="Arial" panose="020B0604020202020204" pitchFamily="34" charset="0"/>
              <a:buChar char="•"/>
            </a:pPr>
            <a:r>
              <a:rPr lang="en-GB" dirty="0"/>
              <a:t>As we adapt the distribution of nodes/halos in partitions becomes more bimodal with the majority of the partitions being redistributed around areas where we adapted.</a:t>
            </a:r>
          </a:p>
          <a:p>
            <a:pPr marL="171450" indent="-171450">
              <a:buFont typeface="Arial" panose="020B0604020202020204" pitchFamily="34" charset="0"/>
              <a:buChar char="•"/>
            </a:pPr>
            <a:r>
              <a:rPr lang="en-GB" dirty="0"/>
              <a:t>As a result, the number of partitions surrounding one another increases, hence requiring an increase in the number of halo nodes, which decreases the node/halo ratio making the iterative solves in these partitions less effective.</a:t>
            </a:r>
          </a:p>
          <a:p>
            <a:pPr marL="171450" indent="-171450">
              <a:buFont typeface="Arial" panose="020B0604020202020204" pitchFamily="34" charset="0"/>
              <a:buChar char="•"/>
            </a:pPr>
            <a:r>
              <a:rPr lang="en-GB" dirty="0"/>
              <a:t>On the other hand, the secondary mode of the distribution starts accumulating a greater number of nodes</a:t>
            </a:r>
          </a:p>
          <a:p>
            <a:r>
              <a:rPr lang="en-GB" strike="sngStrike" dirty="0"/>
              <a:t>TODO: change the figure for 10: We cant because reaching adapt 10 and not failing actually means that we don’t have the nasty partitions</a:t>
            </a:r>
          </a:p>
          <a:p>
            <a:r>
              <a:rPr lang="en-GB" strike="sngStrike" dirty="0"/>
              <a:t>TODO: generate slides frames!!!! animation</a:t>
            </a:r>
          </a:p>
        </p:txBody>
      </p:sp>
      <p:sp>
        <p:nvSpPr>
          <p:cNvPr id="4" name="Slide Number Placeholder 3"/>
          <p:cNvSpPr>
            <a:spLocks noGrp="1"/>
          </p:cNvSpPr>
          <p:nvPr>
            <p:ph type="sldNum" sz="quarter" idx="5"/>
          </p:nvPr>
        </p:nvSpPr>
        <p:spPr/>
        <p:txBody>
          <a:bodyPr/>
          <a:lstStyle/>
          <a:p>
            <a:fld id="{BC5A71D6-B590-4596-B8C0-20AA4DFB8B4E}" type="slidenum">
              <a:rPr lang="en-GB" smtClean="0"/>
              <a:t>18</a:t>
            </a:fld>
            <a:endParaRPr lang="en-GB"/>
          </a:p>
        </p:txBody>
      </p:sp>
    </p:spTree>
    <p:extLst>
      <p:ext uri="{BB962C8B-B14F-4D97-AF65-F5344CB8AC3E}">
        <p14:creationId xmlns:p14="http://schemas.microsoft.com/office/powerpoint/2010/main" val="7416514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19</a:t>
            </a:fld>
            <a:endParaRPr lang="en-GB"/>
          </a:p>
        </p:txBody>
      </p:sp>
    </p:spTree>
    <p:extLst>
      <p:ext uri="{BB962C8B-B14F-4D97-AF65-F5344CB8AC3E}">
        <p14:creationId xmlns:p14="http://schemas.microsoft.com/office/powerpoint/2010/main" val="2796719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make sure to minimise the message size sent since the message sizes during a load balance directly affect the performance of the load balancing algorithm</a:t>
            </a:r>
          </a:p>
          <a:p>
            <a:r>
              <a:rPr lang="en-GB" b="1" dirty="0"/>
              <a:t>slowdown in </a:t>
            </a:r>
            <a:r>
              <a:rPr lang="en-GB" b="1" dirty="0" err="1"/>
              <a:t>matvecs</a:t>
            </a:r>
            <a:r>
              <a:rPr lang="en-GB" b="1" dirty="0"/>
              <a:t> could originate from halos have either too much computational work and/or we do we more comms than we would like</a:t>
            </a:r>
          </a:p>
          <a:p>
            <a:r>
              <a:rPr lang="en-GB" b="1" dirty="0"/>
              <a:t>THIS IS THE OPPOSITE TO WHAT HALOS WERE DESIGNED FOR</a:t>
            </a:r>
          </a:p>
          <a:p>
            <a:r>
              <a:rPr lang="en-GB" dirty="0"/>
              <a:t>Not only we do more comms, these comms will look more synchronous</a:t>
            </a:r>
            <a:r>
              <a:rPr lang="en-GB"/>
              <a:t>, </a:t>
            </a:r>
          </a:p>
          <a:p>
            <a:r>
              <a:rPr lang="en-GB" b="1"/>
              <a:t>this </a:t>
            </a:r>
            <a:r>
              <a:rPr lang="en-GB" b="1" dirty="0"/>
              <a:t>is inevitable. Take point from conclusion and then just repeat after</a:t>
            </a:r>
          </a:p>
          <a:p>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20</a:t>
            </a:fld>
            <a:endParaRPr lang="en-GB"/>
          </a:p>
        </p:txBody>
      </p:sp>
    </p:spTree>
    <p:extLst>
      <p:ext uri="{BB962C8B-B14F-4D97-AF65-F5344CB8AC3E}">
        <p14:creationId xmlns:p14="http://schemas.microsoft.com/office/powerpoint/2010/main" val="16484320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TODO: Now that we think we understand!!!!</a:t>
            </a:r>
          </a:p>
        </p:txBody>
      </p:sp>
      <p:sp>
        <p:nvSpPr>
          <p:cNvPr id="4" name="Slide Number Placeholder 3"/>
          <p:cNvSpPr>
            <a:spLocks noGrp="1"/>
          </p:cNvSpPr>
          <p:nvPr>
            <p:ph type="sldNum" sz="quarter" idx="5"/>
          </p:nvPr>
        </p:nvSpPr>
        <p:spPr/>
        <p:txBody>
          <a:bodyPr/>
          <a:lstStyle/>
          <a:p>
            <a:fld id="{BC5A71D6-B590-4596-B8C0-20AA4DFB8B4E}" type="slidenum">
              <a:rPr lang="en-GB" smtClean="0"/>
              <a:t>21</a:t>
            </a:fld>
            <a:endParaRPr lang="en-GB"/>
          </a:p>
        </p:txBody>
      </p:sp>
    </p:spTree>
    <p:extLst>
      <p:ext uri="{BB962C8B-B14F-4D97-AF65-F5344CB8AC3E}">
        <p14:creationId xmlns:p14="http://schemas.microsoft.com/office/powerpoint/2010/main" val="3385591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accurate this model is depends on how fine the mesh is.</a:t>
            </a:r>
          </a:p>
          <a:p>
            <a:r>
              <a:rPr lang="en-GB" dirty="0"/>
              <a:t>Using an very fine mesh for the entire problem would cripple the runtime performance of any code,</a:t>
            </a:r>
          </a:p>
          <a:p>
            <a:r>
              <a:rPr lang="en-GB" dirty="0"/>
              <a:t>Hence we use local refinement on our meshes in areas of “interest” to get more accurate solutions, leaving the rest of the meshes intact.</a:t>
            </a:r>
          </a:p>
          <a:p>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2</a:t>
            </a:fld>
            <a:endParaRPr lang="en-GB"/>
          </a:p>
        </p:txBody>
      </p:sp>
    </p:spTree>
    <p:extLst>
      <p:ext uri="{BB962C8B-B14F-4D97-AF65-F5344CB8AC3E}">
        <p14:creationId xmlns:p14="http://schemas.microsoft.com/office/powerpoint/2010/main" val="14749452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make sure to minimise the message size sent since the message sizes during a load balance directly affect the performance of the load balancing algorithm</a:t>
            </a:r>
          </a:p>
          <a:p>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25</a:t>
            </a:fld>
            <a:endParaRPr lang="en-GB"/>
          </a:p>
        </p:txBody>
      </p:sp>
    </p:spTree>
    <p:extLst>
      <p:ext uri="{BB962C8B-B14F-4D97-AF65-F5344CB8AC3E}">
        <p14:creationId xmlns:p14="http://schemas.microsoft.com/office/powerpoint/2010/main" val="38501028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There appears to be an almost linear dependence of the time spent load balancing and the number of unknowns our problem has, especially for larger core counts.</a:t>
            </a:r>
          </a:p>
          <a:p>
            <a:pPr marL="171450" indent="-171450">
              <a:buFont typeface="Arial" panose="020B0604020202020204" pitchFamily="34" charset="0"/>
              <a:buChar char="•"/>
            </a:pPr>
            <a:r>
              <a:rPr lang="en-GB" dirty="0"/>
              <a:t>Also, important to note is that as the number of processors increases the time spent load balancing is decreased</a:t>
            </a:r>
          </a:p>
          <a:p>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26</a:t>
            </a:fld>
            <a:endParaRPr lang="en-GB"/>
          </a:p>
        </p:txBody>
      </p:sp>
    </p:spTree>
    <p:extLst>
      <p:ext uri="{BB962C8B-B14F-4D97-AF65-F5344CB8AC3E}">
        <p14:creationId xmlns:p14="http://schemas.microsoft.com/office/powerpoint/2010/main" val="22326037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GB" dirty="0"/>
              <a:t>DLB operation:</a:t>
            </a:r>
          </a:p>
          <a:p>
            <a:pPr marL="685800" lvl="1" indent="-228600">
              <a:buFont typeface="Arial" panose="020B0604020202020204" pitchFamily="34" charset="0"/>
              <a:buChar char="•"/>
            </a:pPr>
            <a:r>
              <a:rPr lang="en-GB" dirty="0"/>
              <a:t>The Load balancing algorithm ParMETIS works by assigning weights to each spatial node.</a:t>
            </a:r>
          </a:p>
          <a:p>
            <a:pPr marL="685800" lvl="1" indent="-228600">
              <a:buFont typeface="Arial" panose="020B0604020202020204" pitchFamily="34" charset="0"/>
              <a:buChar char="•"/>
            </a:pPr>
            <a:r>
              <a:rPr lang="en-GB" dirty="0"/>
              <a:t>We take the ratio of the angular expansion (which is the number of unknowns in the angular dimension) at that node divided by the greatest angular expansion of the entire spatial mesh.</a:t>
            </a:r>
          </a:p>
          <a:p>
            <a:pPr marL="685800" lvl="1" indent="-228600">
              <a:buFont typeface="Arial" panose="020B0604020202020204" pitchFamily="34" charset="0"/>
              <a:buChar char="•"/>
            </a:pPr>
            <a:r>
              <a:rPr lang="en-GB" dirty="0"/>
              <a:t>This calculation is performed for every node in the entire mesh. </a:t>
            </a:r>
          </a:p>
          <a:p>
            <a:pPr marL="685800" lvl="1" indent="-228600">
              <a:buFont typeface="Arial" panose="020B0604020202020204" pitchFamily="34" charset="0"/>
              <a:buChar char="•"/>
            </a:pPr>
            <a:r>
              <a:rPr lang="en-GB" dirty="0"/>
              <a:t>The node which yields the largest ratio specifies the load imbalance of the entire problem. </a:t>
            </a:r>
          </a:p>
          <a:p>
            <a:pPr marL="685800" lvl="1" indent="-228600">
              <a:buFont typeface="Arial" panose="020B0604020202020204" pitchFamily="34" charset="0"/>
              <a:buChar char="•"/>
            </a:pPr>
            <a:r>
              <a:rPr lang="en-GB" dirty="0"/>
              <a:t>Then the algorithm compares the load imbalance of the mesh with a user defined imbalance threshold.  </a:t>
            </a:r>
          </a:p>
          <a:p>
            <a:pPr marL="685800" lvl="1" indent="-228600">
              <a:buFont typeface="Arial" panose="020B0604020202020204" pitchFamily="34" charset="0"/>
              <a:buChar char="•"/>
            </a:pPr>
            <a:r>
              <a:rPr lang="en-GB" dirty="0"/>
              <a:t>If the load imbalance is bigger than the threshold then a load balance occurs and the entire mesh is repartitioned.</a:t>
            </a:r>
          </a:p>
          <a:p>
            <a:pPr marL="685800" lvl="1" indent="-228600">
              <a:buFont typeface="Arial" panose="020B0604020202020204" pitchFamily="34" charset="0"/>
              <a:buChar char="•"/>
            </a:pPr>
            <a:r>
              <a:rPr lang="en-GB" dirty="0"/>
              <a:t>Load balances are performed before the start of the iterative method to minimise the imbalances introduced from the refinement process.</a:t>
            </a:r>
          </a:p>
          <a:p>
            <a:pPr marL="685800" lvl="1" indent="-228600">
              <a:buFont typeface="Arial" panose="020B0604020202020204" pitchFamily="34" charset="0"/>
              <a:buChar char="•"/>
            </a:pPr>
            <a:r>
              <a:rPr lang="en-GB" dirty="0"/>
              <a:t>For our testing we ensure that a load balance will occur before every solve by providing a very small threshold value.</a:t>
            </a:r>
          </a:p>
          <a:p>
            <a:pPr marL="228600" lvl="0" indent="-228600">
              <a:buFont typeface="+mj-lt"/>
              <a:buAutoNum type="arabicPeriod"/>
            </a:pPr>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30</a:t>
            </a:fld>
            <a:endParaRPr lang="en-GB"/>
          </a:p>
        </p:txBody>
      </p:sp>
    </p:spTree>
    <p:extLst>
      <p:ext uri="{BB962C8B-B14F-4D97-AF65-F5344CB8AC3E}">
        <p14:creationId xmlns:p14="http://schemas.microsoft.com/office/powerpoint/2010/main" val="18119433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The problem consists of a source (red), a transparent medium (white) and an absorber (grey) with their respective total cross sections being 0.5, 0.005 and 0.5 cm</a:t>
            </a:r>
            <a:r>
              <a:rPr lang="en-GB" baseline="30000" dirty="0"/>
              <a:t>-1</a:t>
            </a:r>
            <a:r>
              <a:rPr lang="en-GB" dirty="0"/>
              <a:t> and the source also having a fission cross section of 1 cm</a:t>
            </a:r>
            <a:r>
              <a:rPr lang="en-GB" baseline="30000" dirty="0"/>
              <a:t>-3</a:t>
            </a:r>
            <a:r>
              <a:rPr lang="en-GB" baseline="0" dirty="0"/>
              <a:t>s</a:t>
            </a:r>
            <a:r>
              <a:rPr lang="en-GB" baseline="30000" dirty="0"/>
              <a:t>-1</a:t>
            </a:r>
            <a:r>
              <a:rPr lang="en-GB" baseline="0" dirty="0"/>
              <a:t>.</a:t>
            </a:r>
          </a:p>
          <a:p>
            <a:pPr marL="171450" indent="-171450">
              <a:buFont typeface="Arial" panose="020B0604020202020204" pitchFamily="34" charset="0"/>
              <a:buChar char="•"/>
            </a:pPr>
            <a:r>
              <a:rPr lang="en-GB" baseline="0" dirty="0"/>
              <a:t>This problem features highly anisotropic flux and heavy particle streaming through the duct regions.</a:t>
            </a:r>
          </a:p>
          <a:p>
            <a:pPr marL="171450" indent="-171450">
              <a:buFont typeface="Arial" panose="020B0604020202020204" pitchFamily="34" charset="0"/>
              <a:buChar char="•"/>
            </a:pPr>
            <a:r>
              <a:rPr lang="en-GB" dirty="0"/>
              <a:t>The problem was simulated by using a mesh with 500k triangular elements and 1.1M CDOFs at adapt 0</a:t>
            </a:r>
          </a:p>
          <a:p>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31</a:t>
            </a:fld>
            <a:endParaRPr lang="en-GB"/>
          </a:p>
        </p:txBody>
      </p:sp>
    </p:spTree>
    <p:extLst>
      <p:ext uri="{BB962C8B-B14F-4D97-AF65-F5344CB8AC3E}">
        <p14:creationId xmlns:p14="http://schemas.microsoft.com/office/powerpoint/2010/main" val="10422776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TODO: remove this slide!!!!!!</a:t>
            </a:r>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32</a:t>
            </a:fld>
            <a:endParaRPr lang="en-GB"/>
          </a:p>
        </p:txBody>
      </p:sp>
    </p:spTree>
    <p:extLst>
      <p:ext uri="{BB962C8B-B14F-4D97-AF65-F5344CB8AC3E}">
        <p14:creationId xmlns:p14="http://schemas.microsoft.com/office/powerpoint/2010/main" val="2987464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GB" dirty="0"/>
                  <a:t>Since this is a deterministic code we use meshes to model radiation.</a:t>
                </a:r>
              </a:p>
              <a:p>
                <a:r>
                  <a:rPr lang="en-GB" dirty="0"/>
                  <a:t>How accurate this model is depends on how fine the mesh is.</a:t>
                </a:r>
              </a:p>
              <a:p>
                <a:r>
                  <a:rPr lang="en-GB" dirty="0"/>
                  <a:t>Using an very fine mesh for the entire problem would cripple the runtime performance of any code,</a:t>
                </a:r>
              </a:p>
              <a:p>
                <a:r>
                  <a:rPr lang="en-GB" dirty="0"/>
                  <a:t>Hence we use local refinement on our meshes in areas of “interest” to get more accurate solutions, leaving the rest of the meshes intact.</a:t>
                </a:r>
              </a:p>
              <a:p>
                <a:r>
                  <a:rPr lang="en-GB" b="1" dirty="0"/>
                  <a:t>TODO: change error metric to a tri-curly bracket</a:t>
                </a:r>
              </a:p>
              <a:p>
                <a:r>
                  <a:rPr lang="en-GB" strike="sngStrike" dirty="0"/>
                  <a:t>TODO: Put sphere on quad-tree</a:t>
                </a:r>
                <a:r>
                  <a:rPr lang="en-GB" strike="sngStrike" baseline="0" dirty="0"/>
                  <a:t> </a:t>
                </a:r>
                <a14:m>
                  <m:oMath xmlns:m="http://schemas.openxmlformats.org/officeDocument/2006/math">
                    <m:r>
                      <m:rPr>
                        <m:sty m:val="p"/>
                      </m:rPr>
                      <a:rPr lang="el-GR" b="0" i="1" smtClean="0">
                        <a:latin typeface="Cambria Math" panose="02040503050406030204" pitchFamily="18" charset="0"/>
                        <a:ea typeface="Cambria Math" panose="02040503050406030204" pitchFamily="18" charset="0"/>
                      </a:rPr>
                      <m:t>ϵ</m:t>
                    </m:r>
                    <m:r>
                      <a:rPr lang="en-GB" b="0" i="0" smtClean="0">
                        <a:latin typeface="Cambria Math" panose="02040503050406030204" pitchFamily="18" charset="0"/>
                      </a:rPr>
                      <m:t> </m:t>
                    </m:r>
                    <m:r>
                      <a:rPr lang="en-GB" b="0" i="1" smtClean="0">
                        <a:latin typeface="Cambria Math" panose="02040503050406030204" pitchFamily="18" charset="0"/>
                        <a:ea typeface="Cambria Math" panose="02040503050406030204" pitchFamily="18" charset="0"/>
                      </a:rPr>
                      <m:t>≈</m:t>
                    </m:r>
                    <m:r>
                      <a:rPr lang="en-US" b="1" i="1" smtClean="0">
                        <a:latin typeface="Cambria Math" panose="02040503050406030204" pitchFamily="18" charset="0"/>
                      </a:rPr>
                      <m:t>𝒆</m:t>
                    </m:r>
                    <m:r>
                      <a:rPr lang="en-US" b="0" i="1" smtClean="0">
                        <a:latin typeface="Cambria Math" panose="02040503050406030204" pitchFamily="18" charset="0"/>
                      </a:rPr>
                      <m:t>=</m:t>
                    </m:r>
                    <m:r>
                      <a:rPr lang="en-GB" b="0" i="1" smtClean="0">
                        <a:latin typeface="Cambria Math" panose="02040503050406030204" pitchFamily="18" charset="0"/>
                      </a:rPr>
                      <m:t> </m:t>
                    </m:r>
                    <m:f>
                      <m:fPr>
                        <m:type m:val="lin"/>
                        <m:ctrlPr>
                          <a:rPr lang="en-GB" b="0" i="1" smtClean="0">
                            <a:latin typeface="Cambria Math" panose="02040503050406030204" pitchFamily="18" charset="0"/>
                          </a:rPr>
                        </m:ctrlPr>
                      </m:fPr>
                      <m:num>
                        <m:d>
                          <m:dPr>
                            <m:begChr m:val="|"/>
                            <m:endChr m:val="|"/>
                            <m:ctrlPr>
                              <a:rPr lang="en-GB" b="0" i="1" smtClean="0">
                                <a:latin typeface="Cambria Math" panose="02040503050406030204" pitchFamily="18" charset="0"/>
                              </a:rPr>
                            </m:ctrlPr>
                          </m:dPr>
                          <m:e>
                            <m:r>
                              <a:rPr lang="en-GB" b="0" i="1" smtClean="0">
                                <a:latin typeface="Cambria Math" panose="02040503050406030204" pitchFamily="18" charset="0"/>
                                <a:ea typeface="Cambria Math" panose="02040503050406030204" pitchFamily="18" charset="0"/>
                              </a:rPr>
                              <m:t>𝜓</m:t>
                            </m:r>
                          </m:e>
                        </m:d>
                      </m:num>
                      <m:den>
                        <m:r>
                          <a:rPr lang="en-GB" b="0" i="1" smtClean="0">
                            <a:latin typeface="Cambria Math" panose="02040503050406030204" pitchFamily="18" charset="0"/>
                          </a:rPr>
                          <m:t>𝑡</m:t>
                        </m:r>
                      </m:den>
                    </m:f>
                    <m:r>
                      <a:rPr lang="en-US" b="0" i="1" smtClean="0">
                        <a:latin typeface="Cambria Math" panose="02040503050406030204" pitchFamily="18" charset="0"/>
                      </a:rPr>
                      <m:t> </m:t>
                    </m:r>
                  </m:oMath>
                </a14:m>
                <a:endParaRPr lang="en-GB" strike="sngStrike" dirty="0"/>
              </a:p>
            </p:txBody>
          </p:sp>
        </mc:Choice>
        <mc:Fallback xmlns="">
          <p:sp>
            <p:nvSpPr>
              <p:cNvPr id="3" name="Notes Placeholder 2"/>
              <p:cNvSpPr>
                <a:spLocks noGrp="1"/>
              </p:cNvSpPr>
              <p:nvPr>
                <p:ph type="body" idx="1"/>
              </p:nvPr>
            </p:nvSpPr>
            <p:spPr/>
            <p:txBody>
              <a:bodyPr/>
              <a:lstStyle/>
              <a:p>
                <a:r>
                  <a:rPr lang="en-GB" dirty="0"/>
                  <a:t>Since this is a deterministic code we use meshes to model radiation.</a:t>
                </a:r>
              </a:p>
              <a:p>
                <a:r>
                  <a:rPr lang="en-GB" dirty="0"/>
                  <a:t>How accurate this model is depends on how fine the mesh is.</a:t>
                </a:r>
              </a:p>
              <a:p>
                <a:r>
                  <a:rPr lang="en-GB" dirty="0"/>
                  <a:t>Using an very fine mesh for the entire problem would cripple the runtime performance of any code,</a:t>
                </a:r>
              </a:p>
              <a:p>
                <a:r>
                  <a:rPr lang="en-GB" dirty="0"/>
                  <a:t>Hence we use local refinement on our meshes in areas of “interest” to get more accurate solutions, leaving the rest of the meshes intact.</a:t>
                </a:r>
              </a:p>
              <a:p>
                <a:r>
                  <a:rPr lang="en-GB" b="1" dirty="0"/>
                  <a:t>TODO: change error metric to a tri-curly bracket</a:t>
                </a:r>
              </a:p>
              <a:p>
                <a:r>
                  <a:rPr lang="en-GB" strike="sngStrike" dirty="0"/>
                  <a:t>TODO: Put sphere on quad-tree</a:t>
                </a:r>
                <a:r>
                  <a:rPr lang="en-GB" strike="sngStrike" baseline="0" dirty="0"/>
                  <a:t> </a:t>
                </a:r>
                <a:r>
                  <a:rPr lang="el-GR" b="0" i="0">
                    <a:latin typeface="Cambria Math" panose="02040503050406030204" pitchFamily="18" charset="0"/>
                    <a:ea typeface="Cambria Math" panose="02040503050406030204" pitchFamily="18" charset="0"/>
                  </a:rPr>
                  <a:t>ϵ</a:t>
                </a:r>
                <a:r>
                  <a:rPr lang="en-GB" b="0" i="0">
                    <a:latin typeface="Cambria Math" panose="02040503050406030204" pitchFamily="18" charset="0"/>
                  </a:rPr>
                  <a:t> </a:t>
                </a:r>
                <a:r>
                  <a:rPr lang="en-GB" b="0" i="0">
                    <a:latin typeface="Cambria Math" panose="02040503050406030204" pitchFamily="18" charset="0"/>
                    <a:ea typeface="Cambria Math" panose="02040503050406030204" pitchFamily="18" charset="0"/>
                  </a:rPr>
                  <a:t>≈</a:t>
                </a:r>
                <a:r>
                  <a:rPr lang="en-US" b="1" i="0">
                    <a:latin typeface="Cambria Math" panose="02040503050406030204" pitchFamily="18" charset="0"/>
                  </a:rPr>
                  <a:t>𝒆</a:t>
                </a:r>
                <a:r>
                  <a:rPr lang="en-US" b="0" i="0">
                    <a:latin typeface="Cambria Math" panose="02040503050406030204" pitchFamily="18" charset="0"/>
                  </a:rPr>
                  <a:t>=</a:t>
                </a:r>
                <a:r>
                  <a:rPr lang="en-GB" b="0" i="0">
                    <a:latin typeface="Cambria Math" panose="02040503050406030204" pitchFamily="18" charset="0"/>
                  </a:rPr>
                  <a:t>  |</a:t>
                </a:r>
                <a:r>
                  <a:rPr lang="en-GB" b="0" i="0">
                    <a:latin typeface="Cambria Math" panose="02040503050406030204" pitchFamily="18" charset="0"/>
                    <a:ea typeface="Cambria Math" panose="02040503050406030204" pitchFamily="18" charset="0"/>
                  </a:rPr>
                  <a:t>𝜓|∕</a:t>
                </a:r>
                <a:r>
                  <a:rPr lang="en-GB" b="0" i="0">
                    <a:latin typeface="Cambria Math" panose="02040503050406030204" pitchFamily="18" charset="0"/>
                  </a:rPr>
                  <a:t>𝑡</a:t>
                </a:r>
                <a:r>
                  <a:rPr lang="en-US" b="0" i="0">
                    <a:latin typeface="Cambria Math" panose="02040503050406030204" pitchFamily="18" charset="0"/>
                  </a:rPr>
                  <a:t>  </a:t>
                </a:r>
                <a:endParaRPr lang="en-GB" strike="sngStrike" dirty="0"/>
              </a:p>
            </p:txBody>
          </p:sp>
        </mc:Fallback>
      </mc:AlternateContent>
      <p:sp>
        <p:nvSpPr>
          <p:cNvPr id="4" name="Slide Number Placeholder 3"/>
          <p:cNvSpPr>
            <a:spLocks noGrp="1"/>
          </p:cNvSpPr>
          <p:nvPr>
            <p:ph type="sldNum" sz="quarter" idx="5"/>
          </p:nvPr>
        </p:nvSpPr>
        <p:spPr/>
        <p:txBody>
          <a:bodyPr/>
          <a:lstStyle/>
          <a:p>
            <a:fld id="{BC5A71D6-B590-4596-B8C0-20AA4DFB8B4E}" type="slidenum">
              <a:rPr lang="en-GB" smtClean="0"/>
              <a:t>3</a:t>
            </a:fld>
            <a:endParaRPr lang="en-GB"/>
          </a:p>
        </p:txBody>
      </p:sp>
    </p:spTree>
    <p:extLst>
      <p:ext uri="{BB962C8B-B14F-4D97-AF65-F5344CB8AC3E}">
        <p14:creationId xmlns:p14="http://schemas.microsoft.com/office/powerpoint/2010/main" val="2082432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Since this is a deterministic code we use meshes to model radiation.</a:t>
            </a:r>
          </a:p>
          <a:p>
            <a:r>
              <a:rPr lang="en-GB" dirty="0"/>
              <a:t>How accurate this model is depends on how fine the mesh is.</a:t>
            </a:r>
          </a:p>
          <a:p>
            <a:r>
              <a:rPr lang="en-GB" dirty="0"/>
              <a:t>Using an very fine mesh for the entire problem would cripple the runtime performance of any code,</a:t>
            </a:r>
          </a:p>
          <a:p>
            <a:r>
              <a:rPr lang="en-GB" dirty="0"/>
              <a:t>Hence we use local refinement on our meshes in areas of “interest” to get more accurate solutions, leaving the rest of the meshes intact.</a:t>
            </a:r>
          </a:p>
          <a:p>
            <a:r>
              <a:rPr lang="en-GB" b="1" strike="sngStrike" dirty="0"/>
              <a:t>TODO: DD caption &amp;&amp; Number of wavelets</a:t>
            </a:r>
          </a:p>
        </p:txBody>
      </p:sp>
      <p:sp>
        <p:nvSpPr>
          <p:cNvPr id="4" name="Slide Number Placeholder 3"/>
          <p:cNvSpPr>
            <a:spLocks noGrp="1"/>
          </p:cNvSpPr>
          <p:nvPr>
            <p:ph type="sldNum" sz="quarter" idx="5"/>
          </p:nvPr>
        </p:nvSpPr>
        <p:spPr/>
        <p:txBody>
          <a:bodyPr/>
          <a:lstStyle/>
          <a:p>
            <a:fld id="{BC5A71D6-B590-4596-B8C0-20AA4DFB8B4E}" type="slidenum">
              <a:rPr lang="en-GB" smtClean="0"/>
              <a:t>4</a:t>
            </a:fld>
            <a:endParaRPr lang="en-GB"/>
          </a:p>
        </p:txBody>
      </p:sp>
    </p:spTree>
    <p:extLst>
      <p:ext uri="{BB962C8B-B14F-4D97-AF65-F5344CB8AC3E}">
        <p14:creationId xmlns:p14="http://schemas.microsoft.com/office/powerpoint/2010/main" val="24480682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TODO: &lt;DOFs&gt; Sum DOFs/N partitions which is the average. You can pick the minimum but you have to be careful to not have 0 partitions</a:t>
            </a:r>
          </a:p>
          <a:p>
            <a:r>
              <a:rPr lang="en-GB" dirty="0"/>
              <a:t>For these discretisation the amount of work is proportional to the NDOFs in the partition, hence it’s a good estimate (all that works because we are order n)</a:t>
            </a:r>
          </a:p>
          <a:p>
            <a:r>
              <a:rPr lang="en-GB" dirty="0"/>
              <a:t>NOTE: if needed add compress algorithm after here</a:t>
            </a:r>
          </a:p>
        </p:txBody>
      </p:sp>
      <p:sp>
        <p:nvSpPr>
          <p:cNvPr id="4" name="Slide Number Placeholder 3"/>
          <p:cNvSpPr>
            <a:spLocks noGrp="1"/>
          </p:cNvSpPr>
          <p:nvPr>
            <p:ph type="sldNum" sz="quarter" idx="5"/>
          </p:nvPr>
        </p:nvSpPr>
        <p:spPr/>
        <p:txBody>
          <a:bodyPr/>
          <a:lstStyle/>
          <a:p>
            <a:fld id="{BC5A71D6-B590-4596-B8C0-20AA4DFB8B4E}" type="slidenum">
              <a:rPr lang="en-GB" smtClean="0"/>
              <a:t>5</a:t>
            </a:fld>
            <a:endParaRPr lang="en-GB"/>
          </a:p>
        </p:txBody>
      </p:sp>
    </p:spTree>
    <p:extLst>
      <p:ext uri="{BB962C8B-B14F-4D97-AF65-F5344CB8AC3E}">
        <p14:creationId xmlns:p14="http://schemas.microsoft.com/office/powerpoint/2010/main" val="1379879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The problem consists of a source (red), a transparent medium (white) and an absorber (grey) with their respective total cross sections being 0.5, 0.005 and 0.5 cm</a:t>
            </a:r>
            <a:r>
              <a:rPr lang="en-GB" baseline="30000" dirty="0"/>
              <a:t>-1</a:t>
            </a:r>
            <a:r>
              <a:rPr lang="en-GB" dirty="0"/>
              <a:t> and the source also having a fission cross section of 1 cm</a:t>
            </a:r>
            <a:r>
              <a:rPr lang="en-GB" baseline="30000" dirty="0"/>
              <a:t>-3</a:t>
            </a:r>
            <a:r>
              <a:rPr lang="en-GB" baseline="0" dirty="0"/>
              <a:t>s</a:t>
            </a:r>
            <a:r>
              <a:rPr lang="en-GB" baseline="30000" dirty="0"/>
              <a:t>-1</a:t>
            </a:r>
            <a:r>
              <a:rPr lang="en-GB" baseline="0" dirty="0"/>
              <a:t>.</a:t>
            </a:r>
          </a:p>
          <a:p>
            <a:pPr marL="171450" indent="-171450">
              <a:buFont typeface="Arial" panose="020B0604020202020204" pitchFamily="34" charset="0"/>
              <a:buChar char="•"/>
            </a:pPr>
            <a:r>
              <a:rPr lang="en-GB" baseline="0" dirty="0"/>
              <a:t>This problem features highly anisotropic flux and heavy particle streaming through the duct regions.</a:t>
            </a:r>
          </a:p>
          <a:p>
            <a:pPr marL="171450" indent="-171450">
              <a:buFont typeface="Arial" panose="020B0604020202020204" pitchFamily="34" charset="0"/>
              <a:buChar char="•"/>
            </a:pPr>
            <a:r>
              <a:rPr lang="en-GB" dirty="0"/>
              <a:t>The problem was simulated by using a mesh with 500k triangular elements and 1.1M CDOFs at adapt 0</a:t>
            </a:r>
          </a:p>
          <a:p>
            <a:pPr marL="171450" indent="-171450">
              <a:buFont typeface="Arial" panose="020B0604020202020204" pitchFamily="34" charset="0"/>
              <a:buChar char="•"/>
            </a:pPr>
            <a:r>
              <a:rPr lang="en-GB" dirty="0"/>
              <a:t>This is a small run</a:t>
            </a:r>
          </a:p>
          <a:p>
            <a:pPr marL="171450" indent="-171450">
              <a:buFont typeface="Arial" panose="020B0604020202020204" pitchFamily="34" charset="0"/>
              <a:buChar char="•"/>
            </a:pPr>
            <a:r>
              <a:rPr lang="en-GB" dirty="0"/>
              <a:t>We expect to see the adaptivity heavily adapting around the source, given that we use regular adaptivity, because that is where things are big and also at regions where things are discontinuous in space-angle</a:t>
            </a:r>
          </a:p>
          <a:p>
            <a:endParaRPr lang="en-GB" dirty="0"/>
          </a:p>
        </p:txBody>
      </p:sp>
      <p:sp>
        <p:nvSpPr>
          <p:cNvPr id="4" name="Slide Number Placeholder 3"/>
          <p:cNvSpPr>
            <a:spLocks noGrp="1"/>
          </p:cNvSpPr>
          <p:nvPr>
            <p:ph type="sldNum" sz="quarter" idx="5"/>
          </p:nvPr>
        </p:nvSpPr>
        <p:spPr/>
        <p:txBody>
          <a:bodyPr/>
          <a:lstStyle/>
          <a:p>
            <a:fld id="{BC5A71D6-B590-4596-B8C0-20AA4DFB8B4E}" type="slidenum">
              <a:rPr lang="en-GB" smtClean="0"/>
              <a:t>6</a:t>
            </a:fld>
            <a:endParaRPr lang="en-GB"/>
          </a:p>
        </p:txBody>
      </p:sp>
    </p:spTree>
    <p:extLst>
      <p:ext uri="{BB962C8B-B14F-4D97-AF65-F5344CB8AC3E}">
        <p14:creationId xmlns:p14="http://schemas.microsoft.com/office/powerpoint/2010/main" val="3081434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example showcases how angular adaptivity works on a spatial mesh.</a:t>
            </a:r>
          </a:p>
          <a:p>
            <a:r>
              <a:rPr lang="en-GB" b="1" strike="sngStrike" dirty="0"/>
              <a:t>TODO: after this add table with total DOFs vs adapt</a:t>
            </a:r>
          </a:p>
        </p:txBody>
      </p:sp>
      <p:sp>
        <p:nvSpPr>
          <p:cNvPr id="4" name="Slide Number Placeholder 3"/>
          <p:cNvSpPr>
            <a:spLocks noGrp="1"/>
          </p:cNvSpPr>
          <p:nvPr>
            <p:ph type="sldNum" sz="quarter" idx="5"/>
          </p:nvPr>
        </p:nvSpPr>
        <p:spPr/>
        <p:txBody>
          <a:bodyPr/>
          <a:lstStyle/>
          <a:p>
            <a:fld id="{BC5A71D6-B590-4596-B8C0-20AA4DFB8B4E}" type="slidenum">
              <a:rPr lang="en-GB" smtClean="0"/>
              <a:t>7</a:t>
            </a:fld>
            <a:endParaRPr lang="en-GB"/>
          </a:p>
        </p:txBody>
      </p:sp>
    </p:spTree>
    <p:extLst>
      <p:ext uri="{BB962C8B-B14F-4D97-AF65-F5344CB8AC3E}">
        <p14:creationId xmlns:p14="http://schemas.microsoft.com/office/powerpoint/2010/main" val="28538654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strike="sngStrike" dirty="0"/>
              <a:t>TODO: maybe add a table of how the CDOFs grow per adapt</a:t>
            </a:r>
          </a:p>
        </p:txBody>
      </p:sp>
      <p:sp>
        <p:nvSpPr>
          <p:cNvPr id="4" name="Slide Number Placeholder 3"/>
          <p:cNvSpPr>
            <a:spLocks noGrp="1"/>
          </p:cNvSpPr>
          <p:nvPr>
            <p:ph type="sldNum" sz="quarter" idx="5"/>
          </p:nvPr>
        </p:nvSpPr>
        <p:spPr/>
        <p:txBody>
          <a:bodyPr/>
          <a:lstStyle/>
          <a:p>
            <a:fld id="{BC5A71D6-B590-4596-B8C0-20AA4DFB8B4E}" type="slidenum">
              <a:rPr lang="en-GB" smtClean="0"/>
              <a:t>9</a:t>
            </a:fld>
            <a:endParaRPr lang="en-GB"/>
          </a:p>
        </p:txBody>
      </p:sp>
    </p:spTree>
    <p:extLst>
      <p:ext uri="{BB962C8B-B14F-4D97-AF65-F5344CB8AC3E}">
        <p14:creationId xmlns:p14="http://schemas.microsoft.com/office/powerpoint/2010/main" val="29237255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our problem this is what adaptivity does, </a:t>
            </a:r>
          </a:p>
        </p:txBody>
      </p:sp>
      <p:sp>
        <p:nvSpPr>
          <p:cNvPr id="4" name="Slide Number Placeholder 3"/>
          <p:cNvSpPr>
            <a:spLocks noGrp="1"/>
          </p:cNvSpPr>
          <p:nvPr>
            <p:ph type="sldNum" sz="quarter" idx="5"/>
          </p:nvPr>
        </p:nvSpPr>
        <p:spPr/>
        <p:txBody>
          <a:bodyPr/>
          <a:lstStyle/>
          <a:p>
            <a:fld id="{BC5A71D6-B590-4596-B8C0-20AA4DFB8B4E}" type="slidenum">
              <a:rPr lang="en-GB" smtClean="0"/>
              <a:t>10</a:t>
            </a:fld>
            <a:endParaRPr lang="en-GB"/>
          </a:p>
        </p:txBody>
      </p:sp>
    </p:spTree>
    <p:extLst>
      <p:ext uri="{BB962C8B-B14F-4D97-AF65-F5344CB8AC3E}">
        <p14:creationId xmlns:p14="http://schemas.microsoft.com/office/powerpoint/2010/main" val="905296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no imag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57200" y="3942832"/>
            <a:ext cx="6400800" cy="604513"/>
          </a:xfrm>
        </p:spPr>
        <p:txBody>
          <a:bodyPr/>
          <a:lstStyle>
            <a:lvl1pPr marL="0" indent="0" algn="l">
              <a:buNone/>
              <a:defRPr sz="2800">
                <a:solidFill>
                  <a:srgbClr val="000000"/>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edit Master subtitle style</a:t>
            </a:r>
            <a:endParaRPr lang="en-US" dirty="0"/>
          </a:p>
        </p:txBody>
      </p:sp>
      <p:sp>
        <p:nvSpPr>
          <p:cNvPr id="7" name="Text Placeholder 3"/>
          <p:cNvSpPr txBox="1">
            <a:spLocks/>
          </p:cNvSpPr>
          <p:nvPr userDrawn="1"/>
        </p:nvSpPr>
        <p:spPr>
          <a:xfrm>
            <a:off x="6340639" y="800593"/>
            <a:ext cx="2346162" cy="257244"/>
          </a:xfrm>
          <a:prstGeom prst="rect">
            <a:avLst/>
          </a:prstGeom>
        </p:spPr>
        <p:txBody>
          <a:bodyPr lIns="0" tIns="0" rIns="0" bIns="0"/>
          <a:lstStyle>
            <a:lvl1pPr marL="0" indent="0" algn="r" defTabSz="457200" rtl="0" eaLnBrk="1" latinLnBrk="0" hangingPunct="1">
              <a:spcBef>
                <a:spcPct val="20000"/>
              </a:spcBef>
              <a:buClr>
                <a:srgbClr val="003E74"/>
              </a:buClr>
              <a:buFont typeface="Arial"/>
              <a:buNone/>
              <a:defRPr sz="1200" b="0" kern="1200" baseline="0">
                <a:solidFill>
                  <a:srgbClr val="003E74"/>
                </a:solidFill>
                <a:latin typeface="Arial"/>
                <a:ea typeface="+mn-ea"/>
                <a:cs typeface="Arial"/>
              </a:defRPr>
            </a:lvl1pPr>
            <a:lvl2pPr marL="742950" indent="-285750" algn="l" defTabSz="457200" rtl="0" eaLnBrk="1" latinLnBrk="0" hangingPunct="1">
              <a:spcBef>
                <a:spcPct val="20000"/>
              </a:spcBef>
              <a:buClr>
                <a:srgbClr val="003E74"/>
              </a:buClr>
              <a:buFont typeface="Arial"/>
              <a:buChar char="–"/>
              <a:defRPr sz="1800" kern="1200">
                <a:solidFill>
                  <a:schemeClr val="tx1"/>
                </a:solidFill>
                <a:latin typeface="Arial"/>
                <a:ea typeface="+mn-ea"/>
                <a:cs typeface="Arial"/>
              </a:defRPr>
            </a:lvl2pPr>
            <a:lvl3pPr marL="1143000" indent="-228600" algn="l" defTabSz="457200" rtl="0" eaLnBrk="1" latinLnBrk="0" hangingPunct="1">
              <a:spcBef>
                <a:spcPct val="20000"/>
              </a:spcBef>
              <a:buClr>
                <a:srgbClr val="003E74"/>
              </a:buClr>
              <a:buFont typeface="Arial"/>
              <a:buChar char="•"/>
              <a:defRPr sz="1400" kern="1200">
                <a:solidFill>
                  <a:schemeClr val="tx1"/>
                </a:solidFill>
                <a:latin typeface="Arial"/>
                <a:ea typeface="+mn-ea"/>
                <a:cs typeface="Arial"/>
              </a:defRPr>
            </a:lvl3pPr>
            <a:lvl4pPr marL="1600200" indent="-228600" algn="l" defTabSz="457200" rtl="0" eaLnBrk="1" latinLnBrk="0" hangingPunct="1">
              <a:spcBef>
                <a:spcPct val="20000"/>
              </a:spcBef>
              <a:buClr>
                <a:srgbClr val="003E74"/>
              </a:buClr>
              <a:buFont typeface="Arial"/>
              <a:buChar char="–"/>
              <a:defRPr sz="1400" kern="1200">
                <a:solidFill>
                  <a:schemeClr val="tx1"/>
                </a:solidFill>
                <a:latin typeface="Arial"/>
                <a:ea typeface="+mn-ea"/>
                <a:cs typeface="Arial"/>
              </a:defRPr>
            </a:lvl4pPr>
            <a:lvl5pPr marL="2057400" indent="-228600" algn="l" defTabSz="457200" rtl="0" eaLnBrk="1" latinLnBrk="0" hangingPunct="1">
              <a:spcBef>
                <a:spcPct val="20000"/>
              </a:spcBef>
              <a:buClr>
                <a:srgbClr val="003E74"/>
              </a:buClr>
              <a:buFont typeface="Arial"/>
              <a:buChar char="»"/>
              <a:defRPr sz="14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p>
        </p:txBody>
      </p:sp>
      <p:sp>
        <p:nvSpPr>
          <p:cNvPr id="10" name="Text Placeholder 9"/>
          <p:cNvSpPr>
            <a:spLocks noGrp="1"/>
          </p:cNvSpPr>
          <p:nvPr>
            <p:ph type="body" sz="quarter" idx="11" hasCustomPrompt="1"/>
          </p:nvPr>
        </p:nvSpPr>
        <p:spPr>
          <a:xfrm>
            <a:off x="457200" y="5273580"/>
            <a:ext cx="6400800" cy="339811"/>
          </a:xfrm>
        </p:spPr>
        <p:txBody>
          <a:bodyPr/>
          <a:lstStyle>
            <a:lvl1pPr marL="0" indent="0" algn="l">
              <a:buNone/>
              <a:defRPr sz="1200" baseline="0">
                <a:solidFill>
                  <a:srgbClr val="9D9D9D"/>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GB" dirty="0"/>
              <a:t>Click to edit author name</a:t>
            </a:r>
            <a:endParaRPr lang="en-US" dirty="0"/>
          </a:p>
        </p:txBody>
      </p:sp>
      <p:sp>
        <p:nvSpPr>
          <p:cNvPr id="2" name="Slide Number Placeholder 1">
            <a:extLst>
              <a:ext uri="{FF2B5EF4-FFF2-40B4-BE49-F238E27FC236}">
                <a16:creationId xmlns:a16="http://schemas.microsoft.com/office/drawing/2014/main" id="{1FFE3049-5EEB-46D8-AFEB-4EC5569DBF96}"/>
              </a:ext>
            </a:extLst>
          </p:cNvPr>
          <p:cNvSpPr>
            <a:spLocks noGrp="1"/>
          </p:cNvSpPr>
          <p:nvPr>
            <p:ph type="sldNum" sz="quarter" idx="12"/>
          </p:nvPr>
        </p:nvSpPr>
        <p:spPr/>
        <p:txBody>
          <a:bodyPr/>
          <a:lstStyle/>
          <a:p>
            <a:fld id="{01B752D2-2968-43DB-81D9-6408FEC57DFE}" type="slidenum">
              <a:rPr lang="en-GB" smtClean="0"/>
              <a:t>‹#›</a:t>
            </a:fld>
            <a:endParaRPr lang="en-GB" dirty="0"/>
          </a:p>
        </p:txBody>
      </p:sp>
      <p:sp>
        <p:nvSpPr>
          <p:cNvPr id="4" name="Title 3">
            <a:extLst>
              <a:ext uri="{FF2B5EF4-FFF2-40B4-BE49-F238E27FC236}">
                <a16:creationId xmlns:a16="http://schemas.microsoft.com/office/drawing/2014/main" id="{C66C391B-7B68-494A-BA1A-5F550F37DAA0}"/>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763958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B3E5AFF-407C-4D76-A310-36429174257E}"/>
              </a:ext>
            </a:extLst>
          </p:cNvPr>
          <p:cNvSpPr>
            <a:spLocks noGrp="1"/>
          </p:cNvSpPr>
          <p:nvPr>
            <p:ph type="sldNum" sz="quarter" idx="10"/>
          </p:nvPr>
        </p:nvSpPr>
        <p:spPr/>
        <p:txBody>
          <a:bodyPr/>
          <a:lstStyle/>
          <a:p>
            <a:fld id="{01B752D2-2968-43DB-81D9-6408FEC57DFE}" type="slidenum">
              <a:rPr lang="en-GB" smtClean="0"/>
              <a:t>‹#›</a:t>
            </a:fld>
            <a:endParaRPr lang="en-GB" dirty="0"/>
          </a:p>
        </p:txBody>
      </p:sp>
    </p:spTree>
    <p:extLst>
      <p:ext uri="{BB962C8B-B14F-4D97-AF65-F5344CB8AC3E}">
        <p14:creationId xmlns:p14="http://schemas.microsoft.com/office/powerpoint/2010/main" val="2414746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3BD54E5-9F23-4E7F-9FB2-ADCBD079114A}"/>
              </a:ext>
            </a:extLst>
          </p:cNvPr>
          <p:cNvSpPr>
            <a:spLocks noGrp="1"/>
          </p:cNvSpPr>
          <p:nvPr>
            <p:ph type="sldNum" sz="quarter" idx="10"/>
          </p:nvPr>
        </p:nvSpPr>
        <p:spPr/>
        <p:txBody>
          <a:bodyPr/>
          <a:lstStyle/>
          <a:p>
            <a:fld id="{01B752D2-2968-43DB-81D9-6408FEC57DFE}" type="slidenum">
              <a:rPr lang="en-GB" smtClean="0"/>
              <a:t>‹#›</a:t>
            </a:fld>
            <a:endParaRPr lang="en-GB" dirty="0"/>
          </a:p>
        </p:txBody>
      </p:sp>
    </p:spTree>
    <p:extLst>
      <p:ext uri="{BB962C8B-B14F-4D97-AF65-F5344CB8AC3E}">
        <p14:creationId xmlns:p14="http://schemas.microsoft.com/office/powerpoint/2010/main" val="827970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57200" y="4245089"/>
            <a:ext cx="3601176" cy="797761"/>
          </a:xfrm>
        </p:spPr>
        <p:txBody>
          <a:bodyPr/>
          <a:lstStyle>
            <a:lvl1pPr marL="0" indent="0" algn="l">
              <a:buNone/>
              <a:defRPr sz="2800">
                <a:solidFill>
                  <a:srgbClr val="000000"/>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edit Master subtitle style</a:t>
            </a:r>
            <a:endParaRPr lang="en-US" dirty="0"/>
          </a:p>
        </p:txBody>
      </p:sp>
      <p:sp>
        <p:nvSpPr>
          <p:cNvPr id="4" name="Title 12"/>
          <p:cNvSpPr>
            <a:spLocks noGrp="1"/>
          </p:cNvSpPr>
          <p:nvPr>
            <p:ph type="title"/>
          </p:nvPr>
        </p:nvSpPr>
        <p:spPr>
          <a:xfrm>
            <a:off x="457200" y="1545982"/>
            <a:ext cx="3601176" cy="2153335"/>
          </a:xfrm>
        </p:spPr>
        <p:txBody>
          <a:bodyPr/>
          <a:lstStyle>
            <a:lvl1pPr>
              <a:defRPr sz="5000" b="0">
                <a:solidFill>
                  <a:srgbClr val="003E74"/>
                </a:solidFill>
              </a:defRPr>
            </a:lvl1pPr>
          </a:lstStyle>
          <a:p>
            <a:r>
              <a:rPr lang="en-GB" dirty="0"/>
              <a:t>Click to edit Master title style</a:t>
            </a:r>
            <a:endParaRPr lang="en-US" dirty="0"/>
          </a:p>
        </p:txBody>
      </p:sp>
      <p:sp>
        <p:nvSpPr>
          <p:cNvPr id="5" name="Text Placeholder 9"/>
          <p:cNvSpPr>
            <a:spLocks noGrp="1"/>
          </p:cNvSpPr>
          <p:nvPr>
            <p:ph type="body" sz="quarter" idx="11" hasCustomPrompt="1"/>
          </p:nvPr>
        </p:nvSpPr>
        <p:spPr>
          <a:xfrm>
            <a:off x="457200" y="5522041"/>
            <a:ext cx="3601176" cy="339811"/>
          </a:xfrm>
        </p:spPr>
        <p:txBody>
          <a:bodyPr/>
          <a:lstStyle>
            <a:lvl1pPr marL="0" indent="0" algn="l">
              <a:buNone/>
              <a:defRPr sz="1200" baseline="0">
                <a:solidFill>
                  <a:srgbClr val="9D9D9D"/>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GB" dirty="0"/>
              <a:t>Click to edit author name</a:t>
            </a:r>
            <a:endParaRPr lang="en-US" dirty="0"/>
          </a:p>
        </p:txBody>
      </p:sp>
      <p:sp>
        <p:nvSpPr>
          <p:cNvPr id="7" name="Picture Placeholder 6"/>
          <p:cNvSpPr>
            <a:spLocks noGrp="1"/>
          </p:cNvSpPr>
          <p:nvPr>
            <p:ph type="pic" sz="quarter" idx="12"/>
          </p:nvPr>
        </p:nvSpPr>
        <p:spPr>
          <a:xfrm>
            <a:off x="4756151" y="1546225"/>
            <a:ext cx="3930650" cy="4316413"/>
          </a:xfrm>
        </p:spPr>
        <p:txBody>
          <a:bodyPr/>
          <a:lstStyle>
            <a:lvl1pPr>
              <a:buClr>
                <a:srgbClr val="0085CA"/>
              </a:buClr>
              <a:defRPr/>
            </a:lvl1pPr>
          </a:lstStyle>
          <a:p>
            <a:endParaRPr lang="en-US" dirty="0"/>
          </a:p>
        </p:txBody>
      </p:sp>
      <p:sp>
        <p:nvSpPr>
          <p:cNvPr id="2" name="Slide Number Placeholder 1">
            <a:extLst>
              <a:ext uri="{FF2B5EF4-FFF2-40B4-BE49-F238E27FC236}">
                <a16:creationId xmlns:a16="http://schemas.microsoft.com/office/drawing/2014/main" id="{AD8AC537-DAEE-48AD-9AB6-DBEA9E454F31}"/>
              </a:ext>
            </a:extLst>
          </p:cNvPr>
          <p:cNvSpPr>
            <a:spLocks noGrp="1"/>
          </p:cNvSpPr>
          <p:nvPr>
            <p:ph type="sldNum" sz="quarter" idx="13"/>
          </p:nvPr>
        </p:nvSpPr>
        <p:spPr/>
        <p:txBody>
          <a:bodyPr/>
          <a:lstStyle/>
          <a:p>
            <a:fld id="{01B752D2-2968-43DB-81D9-6408FEC57DFE}" type="slidenum">
              <a:rPr lang="en-GB" smtClean="0"/>
              <a:t>‹#›</a:t>
            </a:fld>
            <a:endParaRPr lang="en-GB" dirty="0"/>
          </a:p>
        </p:txBody>
      </p:sp>
    </p:spTree>
    <p:extLst>
      <p:ext uri="{BB962C8B-B14F-4D97-AF65-F5344CB8AC3E}">
        <p14:creationId xmlns:p14="http://schemas.microsoft.com/office/powerpoint/2010/main" val="3450845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one column)">
    <p:spTree>
      <p:nvGrpSpPr>
        <p:cNvPr id="1" name=""/>
        <p:cNvGrpSpPr/>
        <p:nvPr/>
      </p:nvGrpSpPr>
      <p:grpSpPr>
        <a:xfrm>
          <a:off x="0" y="0"/>
          <a:ext cx="0" cy="0"/>
          <a:chOff x="0" y="0"/>
          <a:chExt cx="0" cy="0"/>
        </a:xfrm>
      </p:grpSpPr>
      <p:sp>
        <p:nvSpPr>
          <p:cNvPr id="2" name="Title 1"/>
          <p:cNvSpPr>
            <a:spLocks noGrp="1"/>
          </p:cNvSpPr>
          <p:nvPr>
            <p:ph type="title"/>
          </p:nvPr>
        </p:nvSpPr>
        <p:spPr>
          <a:xfrm>
            <a:off x="457200" y="1487908"/>
            <a:ext cx="8229600" cy="507556"/>
          </a:xfrm>
        </p:spPr>
        <p:txBody>
          <a:bodyPr/>
          <a:lstStyle>
            <a:lvl1pPr>
              <a:defRPr sz="2800"/>
            </a:lvl1pPr>
          </a:lstStyle>
          <a:p>
            <a:r>
              <a:rPr lang="en-GB" dirty="0"/>
              <a:t>Click to edit Master title style</a:t>
            </a:r>
            <a:endParaRPr lang="en-US" dirty="0"/>
          </a:p>
        </p:txBody>
      </p:sp>
      <p:sp>
        <p:nvSpPr>
          <p:cNvPr id="3" name="Content Placeholder 2"/>
          <p:cNvSpPr>
            <a:spLocks noGrp="1"/>
          </p:cNvSpPr>
          <p:nvPr>
            <p:ph idx="1"/>
          </p:nvPr>
        </p:nvSpPr>
        <p:spPr>
          <a:xfrm>
            <a:off x="457200" y="2346581"/>
            <a:ext cx="8229600" cy="3644104"/>
          </a:xfrm>
        </p:spPr>
        <p:txBody>
          <a:bodyPr/>
          <a:lstStyle>
            <a:lvl1pPr>
              <a:buClr>
                <a:srgbClr val="0085CA"/>
              </a:buClr>
              <a:defRPr/>
            </a:lvl1pPr>
            <a:lvl2pPr>
              <a:buClr>
                <a:srgbClr val="0085CA"/>
              </a:buClr>
              <a:defRPr/>
            </a:lvl2pPr>
            <a:lvl3pPr>
              <a:buClr>
                <a:srgbClr val="0085CA"/>
              </a:buClr>
              <a:defRPr sz="1200"/>
            </a:lvl3pPr>
            <a:lvl4pPr>
              <a:buClr>
                <a:srgbClr val="0085CA"/>
              </a:buClr>
              <a:defRPr sz="1200"/>
            </a:lvl4pPr>
            <a:lvl5pPr>
              <a:buClr>
                <a:srgbClr val="0085CA"/>
              </a:buClr>
              <a:defRPr sz="1200">
                <a:latin typeface="+mn-lt"/>
              </a:defRPr>
            </a:lvl5pPr>
            <a:lvl6pPr marL="2286000" indent="0">
              <a:buNone/>
              <a:defRPr sz="1400" baseline="0">
                <a:latin typeface="+mn-lt"/>
              </a:defRPr>
            </a:lvl6pPr>
            <a:lvl7pPr>
              <a:defRPr/>
            </a:lvl7pPr>
            <a:lvl8pPr>
              <a:defRPr/>
            </a:lvl8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Slide Number Placeholder 3">
            <a:extLst>
              <a:ext uri="{FF2B5EF4-FFF2-40B4-BE49-F238E27FC236}">
                <a16:creationId xmlns:a16="http://schemas.microsoft.com/office/drawing/2014/main" id="{AD927B25-4FA6-465E-9560-2466B2A7A3A0}"/>
              </a:ext>
            </a:extLst>
          </p:cNvPr>
          <p:cNvSpPr>
            <a:spLocks noGrp="1"/>
          </p:cNvSpPr>
          <p:nvPr>
            <p:ph type="sldNum" sz="quarter" idx="10"/>
          </p:nvPr>
        </p:nvSpPr>
        <p:spPr/>
        <p:txBody>
          <a:bodyPr/>
          <a:lstStyle/>
          <a:p>
            <a:fld id="{01B752D2-2968-43DB-81D9-6408FEC57DFE}" type="slidenum">
              <a:rPr lang="en-GB" smtClean="0"/>
              <a:t>‹#›</a:t>
            </a:fld>
            <a:endParaRPr lang="en-GB" dirty="0"/>
          </a:p>
        </p:txBody>
      </p:sp>
    </p:spTree>
    <p:extLst>
      <p:ext uri="{BB962C8B-B14F-4D97-AF65-F5344CB8AC3E}">
        <p14:creationId xmlns:p14="http://schemas.microsoft.com/office/powerpoint/2010/main" val="4740578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two columns)">
    <p:spTree>
      <p:nvGrpSpPr>
        <p:cNvPr id="1" name=""/>
        <p:cNvGrpSpPr/>
        <p:nvPr/>
      </p:nvGrpSpPr>
      <p:grpSpPr>
        <a:xfrm>
          <a:off x="0" y="0"/>
          <a:ext cx="0" cy="0"/>
          <a:chOff x="0" y="0"/>
          <a:chExt cx="0" cy="0"/>
        </a:xfrm>
      </p:grpSpPr>
      <p:sp>
        <p:nvSpPr>
          <p:cNvPr id="10" name="Content Placeholder 2"/>
          <p:cNvSpPr>
            <a:spLocks noGrp="1"/>
          </p:cNvSpPr>
          <p:nvPr>
            <p:ph idx="11"/>
          </p:nvPr>
        </p:nvSpPr>
        <p:spPr>
          <a:xfrm>
            <a:off x="457199" y="2346581"/>
            <a:ext cx="3950877" cy="3644104"/>
          </a:xfrm>
        </p:spPr>
        <p:txBody>
          <a:bodyPr/>
          <a:lstStyle>
            <a:lvl1pPr>
              <a:buClr>
                <a:srgbClr val="0085CA"/>
              </a:buClr>
              <a:defRPr/>
            </a:lvl1pPr>
            <a:lvl2pPr>
              <a:buClr>
                <a:srgbClr val="0085CA"/>
              </a:buClr>
              <a:defRPr/>
            </a:lvl2pPr>
            <a:lvl3pPr>
              <a:buClr>
                <a:srgbClr val="0085CA"/>
              </a:buClr>
              <a:defRPr/>
            </a:lvl3pPr>
            <a:lvl4pPr>
              <a:buClr>
                <a:srgbClr val="0085CA"/>
              </a:buClr>
              <a:defRPr/>
            </a:lvl4pPr>
            <a:lvl5pPr>
              <a:buClr>
                <a:srgbClr val="0085CA"/>
              </a:buCl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Title 1"/>
          <p:cNvSpPr>
            <a:spLocks noGrp="1"/>
          </p:cNvSpPr>
          <p:nvPr>
            <p:ph type="title"/>
          </p:nvPr>
        </p:nvSpPr>
        <p:spPr/>
        <p:txBody>
          <a:bodyPr/>
          <a:lstStyle>
            <a:lvl1pPr>
              <a:defRPr sz="2800"/>
            </a:lvl1pPr>
          </a:lstStyle>
          <a:p>
            <a:r>
              <a:rPr lang="en-GB" dirty="0"/>
              <a:t>Click to edit Master title style</a:t>
            </a:r>
            <a:endParaRPr lang="en-US" dirty="0"/>
          </a:p>
        </p:txBody>
      </p:sp>
      <p:sp>
        <p:nvSpPr>
          <p:cNvPr id="12" name="Content Placeholder 2"/>
          <p:cNvSpPr>
            <a:spLocks noGrp="1"/>
          </p:cNvSpPr>
          <p:nvPr>
            <p:ph idx="12"/>
          </p:nvPr>
        </p:nvSpPr>
        <p:spPr>
          <a:xfrm>
            <a:off x="4735923" y="2346581"/>
            <a:ext cx="3950878" cy="3644104"/>
          </a:xfrm>
        </p:spPr>
        <p:txBody>
          <a:bodyPr/>
          <a:lstStyle>
            <a:lvl1pPr>
              <a:buClr>
                <a:srgbClr val="0085CA"/>
              </a:buClr>
              <a:defRPr/>
            </a:lvl1pPr>
            <a:lvl2pPr>
              <a:buClr>
                <a:srgbClr val="0085CA"/>
              </a:buClr>
              <a:defRPr/>
            </a:lvl2pPr>
            <a:lvl3pPr>
              <a:buClr>
                <a:srgbClr val="0085CA"/>
              </a:buClr>
              <a:defRPr/>
            </a:lvl3pPr>
            <a:lvl4pPr>
              <a:buClr>
                <a:srgbClr val="0085CA"/>
              </a:buClr>
              <a:defRPr/>
            </a:lvl4pPr>
            <a:lvl5pPr>
              <a:buClr>
                <a:srgbClr val="0085CA"/>
              </a:buCl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3" name="Slide Number Placeholder 2">
            <a:extLst>
              <a:ext uri="{FF2B5EF4-FFF2-40B4-BE49-F238E27FC236}">
                <a16:creationId xmlns:a16="http://schemas.microsoft.com/office/drawing/2014/main" id="{849EFC32-AC15-4ECE-8953-3B79C14B62E4}"/>
              </a:ext>
            </a:extLst>
          </p:cNvPr>
          <p:cNvSpPr>
            <a:spLocks noGrp="1"/>
          </p:cNvSpPr>
          <p:nvPr>
            <p:ph type="sldNum" sz="quarter" idx="13"/>
          </p:nvPr>
        </p:nvSpPr>
        <p:spPr/>
        <p:txBody>
          <a:bodyPr/>
          <a:lstStyle/>
          <a:p>
            <a:fld id="{01B752D2-2968-43DB-81D9-6408FEC57DFE}" type="slidenum">
              <a:rPr lang="en-GB" smtClean="0"/>
              <a:t>‹#›</a:t>
            </a:fld>
            <a:endParaRPr lang="en-GB" dirty="0"/>
          </a:p>
        </p:txBody>
      </p:sp>
    </p:spTree>
    <p:extLst>
      <p:ext uri="{BB962C8B-B14F-4D97-AF65-F5344CB8AC3E}">
        <p14:creationId xmlns:p14="http://schemas.microsoft.com/office/powerpoint/2010/main" val="2419821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quote)">
    <p:spTree>
      <p:nvGrpSpPr>
        <p:cNvPr id="1" name=""/>
        <p:cNvGrpSpPr/>
        <p:nvPr/>
      </p:nvGrpSpPr>
      <p:grpSpPr>
        <a:xfrm>
          <a:off x="0" y="0"/>
          <a:ext cx="0" cy="0"/>
          <a:chOff x="0" y="0"/>
          <a:chExt cx="0" cy="0"/>
        </a:xfrm>
      </p:grpSpPr>
      <p:sp>
        <p:nvSpPr>
          <p:cNvPr id="3" name="Content Placeholder 2"/>
          <p:cNvSpPr>
            <a:spLocks noGrp="1"/>
          </p:cNvSpPr>
          <p:nvPr>
            <p:ph idx="11"/>
          </p:nvPr>
        </p:nvSpPr>
        <p:spPr>
          <a:xfrm>
            <a:off x="457199" y="2346581"/>
            <a:ext cx="3950877" cy="3644104"/>
          </a:xfrm>
        </p:spPr>
        <p:txBody>
          <a:bodyPr/>
          <a:lstStyle>
            <a:lvl1pPr>
              <a:buClr>
                <a:srgbClr val="0085CA"/>
              </a:buClr>
              <a:defRPr/>
            </a:lvl1pPr>
            <a:lvl2pPr>
              <a:buClr>
                <a:srgbClr val="0085CA"/>
              </a:buClr>
              <a:defRPr/>
            </a:lvl2pPr>
            <a:lvl3pPr>
              <a:buClr>
                <a:srgbClr val="0085CA"/>
              </a:buClr>
              <a:defRPr/>
            </a:lvl3pPr>
            <a:lvl4pPr>
              <a:buClr>
                <a:srgbClr val="0085CA"/>
              </a:buClr>
              <a:defRPr/>
            </a:lvl4pPr>
            <a:lvl5pPr>
              <a:buClr>
                <a:srgbClr val="0085CA"/>
              </a:buCl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itle 1"/>
          <p:cNvSpPr>
            <a:spLocks noGrp="1"/>
          </p:cNvSpPr>
          <p:nvPr>
            <p:ph type="title"/>
          </p:nvPr>
        </p:nvSpPr>
        <p:spPr>
          <a:xfrm>
            <a:off x="457200" y="1487908"/>
            <a:ext cx="8229600" cy="507556"/>
          </a:xfrm>
        </p:spPr>
        <p:txBody>
          <a:bodyPr/>
          <a:lstStyle>
            <a:lvl1pPr>
              <a:defRPr sz="2800"/>
            </a:lvl1pPr>
          </a:lstStyle>
          <a:p>
            <a:r>
              <a:rPr lang="en-GB" dirty="0"/>
              <a:t>Click to edit Master title style</a:t>
            </a:r>
            <a:endParaRPr lang="en-US" dirty="0"/>
          </a:p>
        </p:txBody>
      </p:sp>
      <p:sp>
        <p:nvSpPr>
          <p:cNvPr id="6" name="Content Placeholder 2"/>
          <p:cNvSpPr>
            <a:spLocks noGrp="1"/>
          </p:cNvSpPr>
          <p:nvPr>
            <p:ph idx="12" hasCustomPrompt="1"/>
          </p:nvPr>
        </p:nvSpPr>
        <p:spPr>
          <a:xfrm>
            <a:off x="4735923" y="2346581"/>
            <a:ext cx="3950878" cy="2797494"/>
          </a:xfrm>
        </p:spPr>
        <p:txBody>
          <a:bodyPr/>
          <a:lstStyle>
            <a:lvl1pPr marL="0" indent="0">
              <a:buClr>
                <a:srgbClr val="0085CA"/>
              </a:buClr>
              <a:buNone/>
              <a:defRPr sz="2800" b="0" i="1" baseline="0">
                <a:solidFill>
                  <a:srgbClr val="003E74"/>
                </a:solidFill>
              </a:defRPr>
            </a:lvl1pPr>
            <a:lvl2pPr>
              <a:buClr>
                <a:srgbClr val="0085CA"/>
              </a:buClr>
              <a:defRPr/>
            </a:lvl2pPr>
            <a:lvl3pPr>
              <a:buClr>
                <a:srgbClr val="0085CA"/>
              </a:buClr>
              <a:defRPr/>
            </a:lvl3pPr>
            <a:lvl4pPr>
              <a:buClr>
                <a:srgbClr val="0085CA"/>
              </a:buClr>
              <a:defRPr/>
            </a:lvl4pPr>
            <a:lvl5pPr>
              <a:buClr>
                <a:srgbClr val="0085CA"/>
              </a:buClr>
              <a:defRPr/>
            </a:lvl5pPr>
          </a:lstStyle>
          <a:p>
            <a:pPr lvl="0"/>
            <a:r>
              <a:rPr lang="en-GB" dirty="0"/>
              <a:t>“Click to add a quote”</a:t>
            </a:r>
            <a:endParaRPr lang="en-US" dirty="0"/>
          </a:p>
        </p:txBody>
      </p:sp>
      <p:sp>
        <p:nvSpPr>
          <p:cNvPr id="8" name="Text Placeholder 12"/>
          <p:cNvSpPr>
            <a:spLocks noGrp="1"/>
          </p:cNvSpPr>
          <p:nvPr>
            <p:ph type="body" sz="quarter" idx="14" hasCustomPrompt="1"/>
          </p:nvPr>
        </p:nvSpPr>
        <p:spPr>
          <a:xfrm>
            <a:off x="4735513" y="5346526"/>
            <a:ext cx="3951287" cy="644160"/>
          </a:xfrm>
        </p:spPr>
        <p:txBody>
          <a:bodyPr/>
          <a:lstStyle>
            <a:lvl1pPr marL="0" marR="0" indent="0" algn="l" defTabSz="457200" rtl="0" eaLnBrk="1" fontAlgn="auto" latinLnBrk="0" hangingPunct="1">
              <a:lnSpc>
                <a:spcPct val="100000"/>
              </a:lnSpc>
              <a:spcBef>
                <a:spcPct val="20000"/>
              </a:spcBef>
              <a:spcAft>
                <a:spcPts val="0"/>
              </a:spcAft>
              <a:buClr>
                <a:srgbClr val="0085CA"/>
              </a:buClr>
              <a:buSzTx/>
              <a:buFont typeface="Arial"/>
              <a:buNone/>
              <a:tabLst/>
              <a:defRPr sz="1200" baseline="0">
                <a:solidFill>
                  <a:srgbClr val="0085CA"/>
                </a:solidFil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00000"/>
              </a:lnSpc>
              <a:spcBef>
                <a:spcPct val="20000"/>
              </a:spcBef>
              <a:spcAft>
                <a:spcPts val="0"/>
              </a:spcAft>
              <a:buClr>
                <a:srgbClr val="0085CA"/>
              </a:buClr>
              <a:buSzTx/>
              <a:buFont typeface="Arial"/>
              <a:buNone/>
              <a:tabLst/>
              <a:defRPr/>
            </a:pPr>
            <a:r>
              <a:rPr lang="en-GB" dirty="0"/>
              <a:t>Click to add quote attribution</a:t>
            </a:r>
            <a:endParaRPr lang="en-US" dirty="0"/>
          </a:p>
        </p:txBody>
      </p:sp>
      <p:sp>
        <p:nvSpPr>
          <p:cNvPr id="2" name="Slide Number Placeholder 1">
            <a:extLst>
              <a:ext uri="{FF2B5EF4-FFF2-40B4-BE49-F238E27FC236}">
                <a16:creationId xmlns:a16="http://schemas.microsoft.com/office/drawing/2014/main" id="{88CD3592-A10B-4560-898A-DCCCF4C4D770}"/>
              </a:ext>
            </a:extLst>
          </p:cNvPr>
          <p:cNvSpPr>
            <a:spLocks noGrp="1"/>
          </p:cNvSpPr>
          <p:nvPr>
            <p:ph type="sldNum" sz="quarter" idx="15"/>
          </p:nvPr>
        </p:nvSpPr>
        <p:spPr/>
        <p:txBody>
          <a:bodyPr/>
          <a:lstStyle/>
          <a:p>
            <a:fld id="{01B752D2-2968-43DB-81D9-6408FEC57DFE}" type="slidenum">
              <a:rPr lang="en-GB" smtClean="0"/>
              <a:t>‹#›</a:t>
            </a:fld>
            <a:endParaRPr lang="en-GB" dirty="0"/>
          </a:p>
        </p:txBody>
      </p:sp>
    </p:spTree>
    <p:extLst>
      <p:ext uri="{BB962C8B-B14F-4D97-AF65-F5344CB8AC3E}">
        <p14:creationId xmlns:p14="http://schemas.microsoft.com/office/powerpoint/2010/main" val="2940210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two columns with image)">
    <p:spTree>
      <p:nvGrpSpPr>
        <p:cNvPr id="1" name=""/>
        <p:cNvGrpSpPr/>
        <p:nvPr/>
      </p:nvGrpSpPr>
      <p:grpSpPr>
        <a:xfrm>
          <a:off x="0" y="0"/>
          <a:ext cx="0" cy="0"/>
          <a:chOff x="0" y="0"/>
          <a:chExt cx="0" cy="0"/>
        </a:xfrm>
      </p:grpSpPr>
      <p:sp>
        <p:nvSpPr>
          <p:cNvPr id="3" name="Content Placeholder 2"/>
          <p:cNvSpPr>
            <a:spLocks noGrp="1"/>
          </p:cNvSpPr>
          <p:nvPr>
            <p:ph idx="11"/>
          </p:nvPr>
        </p:nvSpPr>
        <p:spPr>
          <a:xfrm>
            <a:off x="457199" y="2346581"/>
            <a:ext cx="3950877" cy="3644104"/>
          </a:xfrm>
        </p:spPr>
        <p:txBody>
          <a:bodyPr/>
          <a:lstStyle>
            <a:lvl1pPr>
              <a:buClr>
                <a:srgbClr val="0085CA"/>
              </a:buClr>
              <a:defRPr/>
            </a:lvl1pPr>
            <a:lvl2pPr>
              <a:buClr>
                <a:srgbClr val="0085CA"/>
              </a:buClr>
              <a:defRPr/>
            </a:lvl2pPr>
            <a:lvl3pPr>
              <a:buClr>
                <a:srgbClr val="0085CA"/>
              </a:buClr>
              <a:defRPr/>
            </a:lvl3pPr>
            <a:lvl4pPr>
              <a:buClr>
                <a:srgbClr val="0085CA"/>
              </a:buClr>
              <a:defRPr/>
            </a:lvl4pPr>
            <a:lvl5pPr>
              <a:buClr>
                <a:srgbClr val="0085CA"/>
              </a:buCl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itle 1"/>
          <p:cNvSpPr>
            <a:spLocks noGrp="1"/>
          </p:cNvSpPr>
          <p:nvPr>
            <p:ph type="title"/>
          </p:nvPr>
        </p:nvSpPr>
        <p:spPr>
          <a:xfrm>
            <a:off x="457200" y="1487908"/>
            <a:ext cx="8229600" cy="507556"/>
          </a:xfrm>
        </p:spPr>
        <p:txBody>
          <a:bodyPr/>
          <a:lstStyle>
            <a:lvl1pPr>
              <a:defRPr sz="2800"/>
            </a:lvl1pPr>
          </a:lstStyle>
          <a:p>
            <a:r>
              <a:rPr lang="en-GB" dirty="0"/>
              <a:t>Click to edit Master title style</a:t>
            </a:r>
            <a:endParaRPr lang="en-US" dirty="0"/>
          </a:p>
        </p:txBody>
      </p:sp>
      <p:sp>
        <p:nvSpPr>
          <p:cNvPr id="9" name="Picture Placeholder 8"/>
          <p:cNvSpPr>
            <a:spLocks noGrp="1"/>
          </p:cNvSpPr>
          <p:nvPr>
            <p:ph type="pic" sz="quarter" idx="13"/>
          </p:nvPr>
        </p:nvSpPr>
        <p:spPr>
          <a:xfrm>
            <a:off x="4735513" y="2346581"/>
            <a:ext cx="3951287" cy="2788292"/>
          </a:xfrm>
        </p:spPr>
        <p:txBody>
          <a:bodyPr/>
          <a:lstStyle>
            <a:lvl1pPr>
              <a:buClr>
                <a:srgbClr val="0085CA"/>
              </a:buClr>
              <a:defRPr/>
            </a:lvl1pPr>
          </a:lstStyle>
          <a:p>
            <a:endParaRPr lang="en-US" dirty="0"/>
          </a:p>
        </p:txBody>
      </p:sp>
      <p:sp>
        <p:nvSpPr>
          <p:cNvPr id="13" name="Text Placeholder 12"/>
          <p:cNvSpPr>
            <a:spLocks noGrp="1"/>
          </p:cNvSpPr>
          <p:nvPr>
            <p:ph type="body" sz="quarter" idx="14" hasCustomPrompt="1"/>
          </p:nvPr>
        </p:nvSpPr>
        <p:spPr>
          <a:xfrm>
            <a:off x="4735513" y="5420143"/>
            <a:ext cx="3951287" cy="570541"/>
          </a:xfrm>
        </p:spPr>
        <p:txBody>
          <a:bodyPr/>
          <a:lstStyle>
            <a:lvl1pPr marL="0" indent="0">
              <a:buNone/>
              <a:defRPr sz="1000">
                <a:solidFill>
                  <a:srgbClr val="9D9D9D"/>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dirty="0"/>
              <a:t>Click to add caption</a:t>
            </a:r>
            <a:endParaRPr lang="en-US" dirty="0"/>
          </a:p>
        </p:txBody>
      </p:sp>
      <p:sp>
        <p:nvSpPr>
          <p:cNvPr id="2" name="Slide Number Placeholder 1">
            <a:extLst>
              <a:ext uri="{FF2B5EF4-FFF2-40B4-BE49-F238E27FC236}">
                <a16:creationId xmlns:a16="http://schemas.microsoft.com/office/drawing/2014/main" id="{F9AD58A5-7195-494A-BF32-EE52EA67002C}"/>
              </a:ext>
            </a:extLst>
          </p:cNvPr>
          <p:cNvSpPr>
            <a:spLocks noGrp="1"/>
          </p:cNvSpPr>
          <p:nvPr>
            <p:ph type="sldNum" sz="quarter" idx="15"/>
          </p:nvPr>
        </p:nvSpPr>
        <p:spPr/>
        <p:txBody>
          <a:bodyPr/>
          <a:lstStyle/>
          <a:p>
            <a:fld id="{01B752D2-2968-43DB-81D9-6408FEC57DFE}" type="slidenum">
              <a:rPr lang="en-GB" smtClean="0"/>
              <a:t>‹#›</a:t>
            </a:fld>
            <a:endParaRPr lang="en-GB" dirty="0"/>
          </a:p>
        </p:txBody>
      </p:sp>
    </p:spTree>
    <p:extLst>
      <p:ext uri="{BB962C8B-B14F-4D97-AF65-F5344CB8AC3E}">
        <p14:creationId xmlns:p14="http://schemas.microsoft.com/office/powerpoint/2010/main" val="899252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images side by side with captions">
    <p:spTree>
      <p:nvGrpSpPr>
        <p:cNvPr id="1" name=""/>
        <p:cNvGrpSpPr/>
        <p:nvPr/>
      </p:nvGrpSpPr>
      <p:grpSpPr>
        <a:xfrm>
          <a:off x="0" y="0"/>
          <a:ext cx="0" cy="0"/>
          <a:chOff x="0" y="0"/>
          <a:chExt cx="0" cy="0"/>
        </a:xfrm>
      </p:grpSpPr>
      <p:sp>
        <p:nvSpPr>
          <p:cNvPr id="4" name="Title 1"/>
          <p:cNvSpPr>
            <a:spLocks noGrp="1"/>
          </p:cNvSpPr>
          <p:nvPr>
            <p:ph type="title"/>
          </p:nvPr>
        </p:nvSpPr>
        <p:spPr>
          <a:xfrm>
            <a:off x="457200" y="1487908"/>
            <a:ext cx="8229600" cy="507556"/>
          </a:xfrm>
        </p:spPr>
        <p:txBody>
          <a:bodyPr/>
          <a:lstStyle>
            <a:lvl1pPr>
              <a:defRPr sz="2800"/>
            </a:lvl1pPr>
          </a:lstStyle>
          <a:p>
            <a:r>
              <a:rPr lang="en-GB" dirty="0"/>
              <a:t>Click to edit Master title style</a:t>
            </a:r>
            <a:endParaRPr lang="en-US" dirty="0"/>
          </a:p>
        </p:txBody>
      </p:sp>
      <p:sp>
        <p:nvSpPr>
          <p:cNvPr id="9" name="Picture Placeholder 8"/>
          <p:cNvSpPr>
            <a:spLocks noGrp="1"/>
          </p:cNvSpPr>
          <p:nvPr>
            <p:ph type="pic" sz="quarter" idx="13"/>
          </p:nvPr>
        </p:nvSpPr>
        <p:spPr>
          <a:xfrm>
            <a:off x="4735513" y="2346581"/>
            <a:ext cx="3951287" cy="2788292"/>
          </a:xfrm>
        </p:spPr>
        <p:txBody>
          <a:bodyPr/>
          <a:lstStyle>
            <a:lvl1pPr>
              <a:buClr>
                <a:srgbClr val="0085CA"/>
              </a:buClr>
              <a:defRPr/>
            </a:lvl1pPr>
          </a:lstStyle>
          <a:p>
            <a:endParaRPr lang="en-US" dirty="0"/>
          </a:p>
        </p:txBody>
      </p:sp>
      <p:sp>
        <p:nvSpPr>
          <p:cNvPr id="13" name="Text Placeholder 12"/>
          <p:cNvSpPr>
            <a:spLocks noGrp="1"/>
          </p:cNvSpPr>
          <p:nvPr>
            <p:ph type="body" sz="quarter" idx="14" hasCustomPrompt="1"/>
          </p:nvPr>
        </p:nvSpPr>
        <p:spPr>
          <a:xfrm>
            <a:off x="4735513" y="5420143"/>
            <a:ext cx="3951287" cy="570541"/>
          </a:xfrm>
        </p:spPr>
        <p:txBody>
          <a:bodyPr/>
          <a:lstStyle>
            <a:lvl1pPr marL="0" indent="0">
              <a:buNone/>
              <a:defRPr sz="1000">
                <a:solidFill>
                  <a:srgbClr val="9D9D9D"/>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dirty="0"/>
              <a:t>Click to add caption</a:t>
            </a:r>
            <a:endParaRPr lang="en-US" dirty="0"/>
          </a:p>
        </p:txBody>
      </p:sp>
      <p:sp>
        <p:nvSpPr>
          <p:cNvPr id="7" name="Picture Placeholder 8">
            <a:extLst>
              <a:ext uri="{FF2B5EF4-FFF2-40B4-BE49-F238E27FC236}">
                <a16:creationId xmlns:a16="http://schemas.microsoft.com/office/drawing/2014/main" id="{78B49945-16A3-4BBA-A63E-B898A900831A}"/>
              </a:ext>
            </a:extLst>
          </p:cNvPr>
          <p:cNvSpPr>
            <a:spLocks noGrp="1"/>
          </p:cNvSpPr>
          <p:nvPr>
            <p:ph type="pic" sz="quarter" idx="15"/>
          </p:nvPr>
        </p:nvSpPr>
        <p:spPr>
          <a:xfrm>
            <a:off x="457201" y="2346581"/>
            <a:ext cx="3951287" cy="2788292"/>
          </a:xfrm>
        </p:spPr>
        <p:txBody>
          <a:bodyPr/>
          <a:lstStyle>
            <a:lvl1pPr>
              <a:buClr>
                <a:srgbClr val="0085CA"/>
              </a:buClr>
              <a:defRPr/>
            </a:lvl1pPr>
          </a:lstStyle>
          <a:p>
            <a:endParaRPr lang="en-US" dirty="0"/>
          </a:p>
        </p:txBody>
      </p:sp>
      <p:sp>
        <p:nvSpPr>
          <p:cNvPr id="8" name="Text Placeholder 12">
            <a:extLst>
              <a:ext uri="{FF2B5EF4-FFF2-40B4-BE49-F238E27FC236}">
                <a16:creationId xmlns:a16="http://schemas.microsoft.com/office/drawing/2014/main" id="{0FAF5138-3FF6-4B46-84C9-A7628EADFC41}"/>
              </a:ext>
            </a:extLst>
          </p:cNvPr>
          <p:cNvSpPr>
            <a:spLocks noGrp="1"/>
          </p:cNvSpPr>
          <p:nvPr>
            <p:ph type="body" sz="quarter" idx="16" hasCustomPrompt="1"/>
          </p:nvPr>
        </p:nvSpPr>
        <p:spPr>
          <a:xfrm>
            <a:off x="457201" y="5420142"/>
            <a:ext cx="3951287" cy="570541"/>
          </a:xfrm>
        </p:spPr>
        <p:txBody>
          <a:bodyPr/>
          <a:lstStyle>
            <a:lvl1pPr marL="0" indent="0">
              <a:buNone/>
              <a:defRPr sz="1000">
                <a:solidFill>
                  <a:srgbClr val="9D9D9D"/>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dirty="0"/>
              <a:t>Click to add caption</a:t>
            </a:r>
            <a:endParaRPr lang="en-US" dirty="0"/>
          </a:p>
        </p:txBody>
      </p:sp>
      <p:sp>
        <p:nvSpPr>
          <p:cNvPr id="2" name="Slide Number Placeholder 1">
            <a:extLst>
              <a:ext uri="{FF2B5EF4-FFF2-40B4-BE49-F238E27FC236}">
                <a16:creationId xmlns:a16="http://schemas.microsoft.com/office/drawing/2014/main" id="{2E94947A-7397-457C-A49E-958C2CD16F2B}"/>
              </a:ext>
            </a:extLst>
          </p:cNvPr>
          <p:cNvSpPr>
            <a:spLocks noGrp="1"/>
          </p:cNvSpPr>
          <p:nvPr>
            <p:ph type="sldNum" sz="quarter" idx="17"/>
          </p:nvPr>
        </p:nvSpPr>
        <p:spPr/>
        <p:txBody>
          <a:bodyPr/>
          <a:lstStyle/>
          <a:p>
            <a:fld id="{01B752D2-2968-43DB-81D9-6408FEC57DFE}" type="slidenum">
              <a:rPr lang="en-GB" smtClean="0"/>
              <a:t>‹#›</a:t>
            </a:fld>
            <a:endParaRPr lang="en-GB" dirty="0"/>
          </a:p>
        </p:txBody>
      </p:sp>
    </p:spTree>
    <p:extLst>
      <p:ext uri="{BB962C8B-B14F-4D97-AF65-F5344CB8AC3E}">
        <p14:creationId xmlns:p14="http://schemas.microsoft.com/office/powerpoint/2010/main" val="770823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ingle image/media and caption">
    <p:spTree>
      <p:nvGrpSpPr>
        <p:cNvPr id="1" name=""/>
        <p:cNvGrpSpPr/>
        <p:nvPr/>
      </p:nvGrpSpPr>
      <p:grpSpPr>
        <a:xfrm>
          <a:off x="0" y="0"/>
          <a:ext cx="0" cy="0"/>
          <a:chOff x="0" y="0"/>
          <a:chExt cx="0" cy="0"/>
        </a:xfrm>
      </p:grpSpPr>
      <p:sp>
        <p:nvSpPr>
          <p:cNvPr id="7" name="Picture Placeholder 8"/>
          <p:cNvSpPr>
            <a:spLocks noGrp="1"/>
          </p:cNvSpPr>
          <p:nvPr>
            <p:ph type="pic" sz="quarter" idx="13"/>
          </p:nvPr>
        </p:nvSpPr>
        <p:spPr>
          <a:xfrm>
            <a:off x="457199" y="1487908"/>
            <a:ext cx="8229601" cy="3646965"/>
          </a:xfrm>
        </p:spPr>
        <p:txBody>
          <a:bodyPr/>
          <a:lstStyle>
            <a:lvl1pPr>
              <a:buClr>
                <a:srgbClr val="0085CA"/>
              </a:buClr>
              <a:defRPr/>
            </a:lvl1pPr>
          </a:lstStyle>
          <a:p>
            <a:endParaRPr lang="en-US" dirty="0"/>
          </a:p>
        </p:txBody>
      </p:sp>
      <p:sp>
        <p:nvSpPr>
          <p:cNvPr id="8" name="Text Placeholder 12"/>
          <p:cNvSpPr>
            <a:spLocks noGrp="1"/>
          </p:cNvSpPr>
          <p:nvPr>
            <p:ph type="body" sz="quarter" idx="14" hasCustomPrompt="1"/>
          </p:nvPr>
        </p:nvSpPr>
        <p:spPr>
          <a:xfrm>
            <a:off x="457199" y="5420143"/>
            <a:ext cx="3951287" cy="570541"/>
          </a:xfrm>
        </p:spPr>
        <p:txBody>
          <a:bodyPr/>
          <a:lstStyle>
            <a:lvl1pPr marL="0" indent="0">
              <a:buNone/>
              <a:defRPr sz="1000">
                <a:solidFill>
                  <a:srgbClr val="9D9D9D"/>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dirty="0"/>
              <a:t>Click to add caption</a:t>
            </a:r>
            <a:endParaRPr lang="en-US" dirty="0"/>
          </a:p>
        </p:txBody>
      </p:sp>
      <p:sp>
        <p:nvSpPr>
          <p:cNvPr id="2" name="Slide Number Placeholder 1">
            <a:extLst>
              <a:ext uri="{FF2B5EF4-FFF2-40B4-BE49-F238E27FC236}">
                <a16:creationId xmlns:a16="http://schemas.microsoft.com/office/drawing/2014/main" id="{FF0578CD-7909-416F-9075-E4BA0E2FE86D}"/>
              </a:ext>
            </a:extLst>
          </p:cNvPr>
          <p:cNvSpPr>
            <a:spLocks noGrp="1"/>
          </p:cNvSpPr>
          <p:nvPr>
            <p:ph type="sldNum" sz="quarter" idx="15"/>
          </p:nvPr>
        </p:nvSpPr>
        <p:spPr/>
        <p:txBody>
          <a:bodyPr/>
          <a:lstStyle/>
          <a:p>
            <a:fld id="{01B752D2-2968-43DB-81D9-6408FEC57DFE}" type="slidenum">
              <a:rPr lang="en-GB" smtClean="0"/>
              <a:t>‹#›</a:t>
            </a:fld>
            <a:endParaRPr lang="en-GB" dirty="0"/>
          </a:p>
        </p:txBody>
      </p:sp>
    </p:spTree>
    <p:extLst>
      <p:ext uri="{BB962C8B-B14F-4D97-AF65-F5344CB8AC3E}">
        <p14:creationId xmlns:p14="http://schemas.microsoft.com/office/powerpoint/2010/main" val="421170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ultiple images/media and caption">
    <p:spTree>
      <p:nvGrpSpPr>
        <p:cNvPr id="1" name=""/>
        <p:cNvGrpSpPr/>
        <p:nvPr/>
      </p:nvGrpSpPr>
      <p:grpSpPr>
        <a:xfrm>
          <a:off x="0" y="0"/>
          <a:ext cx="0" cy="0"/>
          <a:chOff x="0" y="0"/>
          <a:chExt cx="0" cy="0"/>
        </a:xfrm>
      </p:grpSpPr>
      <p:sp>
        <p:nvSpPr>
          <p:cNvPr id="5" name="Picture Placeholder 8"/>
          <p:cNvSpPr>
            <a:spLocks noGrp="1"/>
          </p:cNvSpPr>
          <p:nvPr>
            <p:ph type="pic" sz="quarter" idx="13"/>
          </p:nvPr>
        </p:nvSpPr>
        <p:spPr>
          <a:xfrm>
            <a:off x="457199" y="1487908"/>
            <a:ext cx="3951287" cy="3646965"/>
          </a:xfrm>
        </p:spPr>
        <p:txBody>
          <a:bodyPr/>
          <a:lstStyle>
            <a:lvl1pPr>
              <a:buClr>
                <a:srgbClr val="0085CA"/>
              </a:buClr>
              <a:defRPr/>
            </a:lvl1pPr>
          </a:lstStyle>
          <a:p>
            <a:endParaRPr lang="en-US" dirty="0"/>
          </a:p>
        </p:txBody>
      </p:sp>
      <p:sp>
        <p:nvSpPr>
          <p:cNvPr id="6" name="Text Placeholder 12"/>
          <p:cNvSpPr>
            <a:spLocks noGrp="1"/>
          </p:cNvSpPr>
          <p:nvPr>
            <p:ph type="body" sz="quarter" idx="14" hasCustomPrompt="1"/>
          </p:nvPr>
        </p:nvSpPr>
        <p:spPr>
          <a:xfrm>
            <a:off x="457199" y="5420143"/>
            <a:ext cx="3951287" cy="570541"/>
          </a:xfrm>
        </p:spPr>
        <p:txBody>
          <a:bodyPr/>
          <a:lstStyle>
            <a:lvl1pPr marL="0" indent="0">
              <a:buNone/>
              <a:defRPr sz="1000">
                <a:solidFill>
                  <a:srgbClr val="9D9D9D"/>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dirty="0"/>
              <a:t>Click to add caption</a:t>
            </a:r>
            <a:endParaRPr lang="en-US" dirty="0"/>
          </a:p>
        </p:txBody>
      </p:sp>
      <p:sp>
        <p:nvSpPr>
          <p:cNvPr id="7" name="Picture Placeholder 8"/>
          <p:cNvSpPr>
            <a:spLocks noGrp="1"/>
          </p:cNvSpPr>
          <p:nvPr>
            <p:ph type="pic" sz="quarter" idx="15"/>
          </p:nvPr>
        </p:nvSpPr>
        <p:spPr>
          <a:xfrm>
            <a:off x="4735513" y="1487908"/>
            <a:ext cx="3951287" cy="2395455"/>
          </a:xfrm>
        </p:spPr>
        <p:txBody>
          <a:bodyPr/>
          <a:lstStyle>
            <a:lvl1pPr>
              <a:buClr>
                <a:srgbClr val="0085CA"/>
              </a:buClr>
              <a:defRPr/>
            </a:lvl1pPr>
          </a:lstStyle>
          <a:p>
            <a:endParaRPr lang="en-US" dirty="0"/>
          </a:p>
        </p:txBody>
      </p:sp>
      <p:sp>
        <p:nvSpPr>
          <p:cNvPr id="9" name="Picture Placeholder 8"/>
          <p:cNvSpPr>
            <a:spLocks noGrp="1"/>
          </p:cNvSpPr>
          <p:nvPr>
            <p:ph type="pic" sz="quarter" idx="16"/>
          </p:nvPr>
        </p:nvSpPr>
        <p:spPr>
          <a:xfrm>
            <a:off x="4735513" y="4214645"/>
            <a:ext cx="3951287" cy="1776040"/>
          </a:xfrm>
        </p:spPr>
        <p:txBody>
          <a:bodyPr/>
          <a:lstStyle>
            <a:lvl1pPr>
              <a:buClr>
                <a:srgbClr val="0085CA"/>
              </a:buClr>
              <a:defRPr/>
            </a:lvl1pPr>
          </a:lstStyle>
          <a:p>
            <a:endParaRPr lang="en-US" dirty="0"/>
          </a:p>
        </p:txBody>
      </p:sp>
      <p:sp>
        <p:nvSpPr>
          <p:cNvPr id="2" name="Slide Number Placeholder 1">
            <a:extLst>
              <a:ext uri="{FF2B5EF4-FFF2-40B4-BE49-F238E27FC236}">
                <a16:creationId xmlns:a16="http://schemas.microsoft.com/office/drawing/2014/main" id="{FCC30596-C137-415E-A519-B33786865F6B}"/>
              </a:ext>
            </a:extLst>
          </p:cNvPr>
          <p:cNvSpPr>
            <a:spLocks noGrp="1"/>
          </p:cNvSpPr>
          <p:nvPr>
            <p:ph type="sldNum" sz="quarter" idx="17"/>
          </p:nvPr>
        </p:nvSpPr>
        <p:spPr/>
        <p:txBody>
          <a:bodyPr/>
          <a:lstStyle/>
          <a:p>
            <a:fld id="{01B752D2-2968-43DB-81D9-6408FEC57DFE}" type="slidenum">
              <a:rPr lang="en-GB" smtClean="0"/>
              <a:t>‹#›</a:t>
            </a:fld>
            <a:endParaRPr lang="en-GB" dirty="0"/>
          </a:p>
        </p:txBody>
      </p:sp>
    </p:spTree>
    <p:extLst>
      <p:ext uri="{BB962C8B-B14F-4D97-AF65-F5344CB8AC3E}">
        <p14:creationId xmlns:p14="http://schemas.microsoft.com/office/powerpoint/2010/main" val="2118467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ollege_Powerpoint_Background.pn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a:xfrm>
            <a:off x="457200" y="2346581"/>
            <a:ext cx="8229600" cy="3644104"/>
          </a:xfrm>
          <a:prstGeom prst="rect">
            <a:avLst/>
          </a:prstGeom>
        </p:spPr>
        <p:txBody>
          <a:bodyPr vert="horz" lIns="0" tIns="0" rIns="0" bIns="0" rtlCol="0">
            <a:no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Title Placeholder 1"/>
          <p:cNvSpPr>
            <a:spLocks noGrp="1"/>
          </p:cNvSpPr>
          <p:nvPr>
            <p:ph type="title"/>
          </p:nvPr>
        </p:nvSpPr>
        <p:spPr>
          <a:xfrm>
            <a:off x="457200" y="1487908"/>
            <a:ext cx="8229600" cy="507556"/>
          </a:xfrm>
          <a:prstGeom prst="rect">
            <a:avLst/>
          </a:prstGeom>
        </p:spPr>
        <p:txBody>
          <a:bodyPr vert="horz" lIns="0" tIns="45720" rIns="0" bIns="0" rtlCol="0" anchor="ctr">
            <a:noAutofit/>
          </a:bodyPr>
          <a:lstStyle/>
          <a:p>
            <a:r>
              <a:rPr lang="en-GB" dirty="0"/>
              <a:t>Click to edit Master title style</a:t>
            </a:r>
            <a:endParaRPr lang="en-US" dirty="0"/>
          </a:p>
        </p:txBody>
      </p:sp>
      <p:pic>
        <p:nvPicPr>
          <p:cNvPr id="5" name="Picture 4">
            <a:extLst>
              <a:ext uri="{FF2B5EF4-FFF2-40B4-BE49-F238E27FC236}">
                <a16:creationId xmlns:a16="http://schemas.microsoft.com/office/drawing/2014/main" id="{0CF67982-B431-4514-BDB2-D5E5C6A03CDF}"/>
              </a:ext>
            </a:extLst>
          </p:cNvPr>
          <p:cNvPicPr/>
          <p:nvPr userDrawn="1"/>
        </p:nvPicPr>
        <p:blipFill>
          <a:blip r:embed="rId14"/>
          <a:stretch/>
        </p:blipFill>
        <p:spPr>
          <a:xfrm>
            <a:off x="3465720" y="200160"/>
            <a:ext cx="1785960" cy="936000"/>
          </a:xfrm>
          <a:prstGeom prst="rect">
            <a:avLst/>
          </a:prstGeom>
          <a:ln>
            <a:noFill/>
          </a:ln>
        </p:spPr>
      </p:pic>
      <p:pic>
        <p:nvPicPr>
          <p:cNvPr id="6" name="Picture 5">
            <a:extLst>
              <a:ext uri="{FF2B5EF4-FFF2-40B4-BE49-F238E27FC236}">
                <a16:creationId xmlns:a16="http://schemas.microsoft.com/office/drawing/2014/main" id="{EAC7E2D6-9BE6-4317-9F86-F1B85359B332}"/>
              </a:ext>
            </a:extLst>
          </p:cNvPr>
          <p:cNvPicPr>
            <a:picLocks noChangeAspect="1"/>
          </p:cNvPicPr>
          <p:nvPr userDrawn="1"/>
        </p:nvPicPr>
        <p:blipFill>
          <a:blip r:embed="rId15" cstate="hqprint">
            <a:extLst>
              <a:ext uri="{28A0092B-C50C-407E-A947-70E740481C1C}">
                <a14:useLocalDpi xmlns:a14="http://schemas.microsoft.com/office/drawing/2010/main" val="0"/>
              </a:ext>
            </a:extLst>
          </a:blip>
          <a:stretch>
            <a:fillRect/>
          </a:stretch>
        </p:blipFill>
        <p:spPr>
          <a:xfrm>
            <a:off x="6129329" y="330958"/>
            <a:ext cx="2479649" cy="674403"/>
          </a:xfrm>
          <a:prstGeom prst="rect">
            <a:avLst/>
          </a:prstGeom>
        </p:spPr>
      </p:pic>
      <p:sp>
        <p:nvSpPr>
          <p:cNvPr id="4" name="Slide Number Placeholder 3">
            <a:extLst>
              <a:ext uri="{FF2B5EF4-FFF2-40B4-BE49-F238E27FC236}">
                <a16:creationId xmlns:a16="http://schemas.microsoft.com/office/drawing/2014/main" id="{F4FA23BB-6897-43C5-8C61-3BC69EBF0196}"/>
              </a:ext>
            </a:extLst>
          </p:cNvPr>
          <p:cNvSpPr>
            <a:spLocks noGrp="1"/>
          </p:cNvSpPr>
          <p:nvPr>
            <p:ph type="sldNum" sz="quarter" idx="4"/>
          </p:nvPr>
        </p:nvSpPr>
        <p:spPr>
          <a:xfrm>
            <a:off x="6906638" y="6485871"/>
            <a:ext cx="17801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B752D2-2968-43DB-81D9-6408FEC57DFE}" type="slidenum">
              <a:rPr lang="en-GB" smtClean="0"/>
              <a:t>‹#›</a:t>
            </a:fld>
            <a:endParaRPr lang="en-GB" dirty="0"/>
          </a:p>
        </p:txBody>
      </p:sp>
    </p:spTree>
    <p:extLst>
      <p:ext uri="{BB962C8B-B14F-4D97-AF65-F5344CB8AC3E}">
        <p14:creationId xmlns:p14="http://schemas.microsoft.com/office/powerpoint/2010/main" val="147599059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8" r:id="rId7"/>
    <p:sldLayoutId id="2147483694" r:id="rId8"/>
    <p:sldLayoutId id="2147483695" r:id="rId9"/>
    <p:sldLayoutId id="2147483696" r:id="rId10"/>
    <p:sldLayoutId id="2147483697" r:id="rId11"/>
  </p:sldLayoutIdLst>
  <p:hf hdr="0" ftr="0" dt="0"/>
  <p:txStyles>
    <p:titleStyle>
      <a:lvl1pPr algn="l" defTabSz="457200" rtl="0" eaLnBrk="1" latinLnBrk="0" hangingPunct="1">
        <a:spcBef>
          <a:spcPct val="0"/>
        </a:spcBef>
        <a:buNone/>
        <a:defRPr sz="2800" b="1" kern="1200">
          <a:solidFill>
            <a:srgbClr val="0085CA"/>
          </a:solidFill>
          <a:latin typeface="Arial"/>
          <a:ea typeface="+mj-ea"/>
          <a:cs typeface="Arial"/>
        </a:defRPr>
      </a:lvl1pPr>
    </p:titleStyle>
    <p:bodyStyle>
      <a:lvl1pPr marL="342900" indent="-342900" algn="l" defTabSz="457200" rtl="0" eaLnBrk="1" latinLnBrk="0" hangingPunct="1">
        <a:spcBef>
          <a:spcPct val="20000"/>
        </a:spcBef>
        <a:buClr>
          <a:srgbClr val="0085CA"/>
        </a:buClr>
        <a:buFont typeface="Arial"/>
        <a:buChar char="•"/>
        <a:defRPr sz="1800" kern="1200">
          <a:solidFill>
            <a:schemeClr val="tx1"/>
          </a:solidFill>
          <a:latin typeface="Arial"/>
          <a:ea typeface="+mn-ea"/>
          <a:cs typeface="Arial"/>
        </a:defRPr>
      </a:lvl1pPr>
      <a:lvl2pPr marL="742950" indent="-285750" algn="l" defTabSz="457200" rtl="0" eaLnBrk="1" latinLnBrk="0" hangingPunct="1">
        <a:spcBef>
          <a:spcPct val="20000"/>
        </a:spcBef>
        <a:buClr>
          <a:srgbClr val="0085CA"/>
        </a:buClr>
        <a:buFont typeface="Arial"/>
        <a:buChar char="–"/>
        <a:defRPr sz="1800" kern="1200">
          <a:solidFill>
            <a:schemeClr val="tx1"/>
          </a:solidFill>
          <a:latin typeface="Arial"/>
          <a:ea typeface="+mn-ea"/>
          <a:cs typeface="Arial"/>
        </a:defRPr>
      </a:lvl2pPr>
      <a:lvl3pPr marL="1143000" indent="-228600" algn="l" defTabSz="457200" rtl="0" eaLnBrk="1" latinLnBrk="0" hangingPunct="1">
        <a:spcBef>
          <a:spcPct val="20000"/>
        </a:spcBef>
        <a:buClr>
          <a:srgbClr val="0085CA"/>
        </a:buClr>
        <a:buFont typeface="Arial"/>
        <a:buChar char="•"/>
        <a:defRPr sz="1200" kern="1200">
          <a:solidFill>
            <a:schemeClr val="tx1"/>
          </a:solidFill>
          <a:latin typeface="Arial"/>
          <a:ea typeface="+mn-ea"/>
          <a:cs typeface="Arial"/>
        </a:defRPr>
      </a:lvl3pPr>
      <a:lvl4pPr marL="1600200" indent="-228600" algn="l" defTabSz="457200" rtl="0" eaLnBrk="1" latinLnBrk="0" hangingPunct="1">
        <a:spcBef>
          <a:spcPct val="20000"/>
        </a:spcBef>
        <a:buClr>
          <a:srgbClr val="0085CA"/>
        </a:buClr>
        <a:buFont typeface="Arial"/>
        <a:buChar char="–"/>
        <a:defRPr sz="1200" kern="1200">
          <a:solidFill>
            <a:schemeClr val="tx1"/>
          </a:solidFill>
          <a:latin typeface="Arial"/>
          <a:ea typeface="+mn-ea"/>
          <a:cs typeface="Arial"/>
        </a:defRPr>
      </a:lvl4pPr>
      <a:lvl5pPr marL="2057400" indent="-228600" algn="l" defTabSz="457200" rtl="0" eaLnBrk="1" latinLnBrk="0" hangingPunct="1">
        <a:spcBef>
          <a:spcPct val="20000"/>
        </a:spcBef>
        <a:buClr>
          <a:srgbClr val="0085CA"/>
        </a:buClr>
        <a:buFont typeface="Arial"/>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26.png"/><Relationship Id="rId4" Type="http://schemas.openxmlformats.org/officeDocument/2006/relationships/image" Target="../media/image25.svg"/></Relationships>
</file>

<file path=ppt/slides/_rels/slide1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8.gif"/></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35.sv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80.png"/><Relationship Id="rId5" Type="http://schemas.openxmlformats.org/officeDocument/2006/relationships/image" Target="../media/image9.png"/><Relationship Id="rId4" Type="http://schemas.openxmlformats.org/officeDocument/2006/relationships/image" Target="../media/image81.png"/></Relationships>
</file>

<file path=ppt/slides/_rels/slide32.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57199" y="4221802"/>
            <a:ext cx="7508929" cy="1330748"/>
          </a:xfrm>
        </p:spPr>
        <p:txBody>
          <a:bodyPr/>
          <a:lstStyle/>
          <a:p>
            <a:r>
              <a:rPr lang="en-US" dirty="0"/>
              <a:t>Ioannis Nikiteas, </a:t>
            </a:r>
            <a:br>
              <a:rPr lang="en-US" dirty="0"/>
            </a:br>
            <a:r>
              <a:rPr lang="en-US" sz="2200" dirty="0"/>
              <a:t>Steven Dargaville , Richard P. Smedley-Stevenson, Paul N. Smith, Chris C. Pain</a:t>
            </a:r>
          </a:p>
        </p:txBody>
      </p:sp>
      <p:sp>
        <p:nvSpPr>
          <p:cNvPr id="3" name="Title 2"/>
          <p:cNvSpPr>
            <a:spLocks noGrp="1"/>
          </p:cNvSpPr>
          <p:nvPr>
            <p:ph type="title"/>
          </p:nvPr>
        </p:nvSpPr>
        <p:spPr>
          <a:xfrm>
            <a:off x="457200" y="1305450"/>
            <a:ext cx="8229600" cy="2916351"/>
          </a:xfrm>
        </p:spPr>
        <p:txBody>
          <a:bodyPr>
            <a:normAutofit/>
          </a:bodyPr>
          <a:lstStyle/>
          <a:p>
            <a:r>
              <a:rPr lang="en-US" dirty="0"/>
              <a:t>Impact of Load Balancing on Parallel Performance with Haar Wavelets Angular Adaptivity</a:t>
            </a:r>
          </a:p>
        </p:txBody>
      </p:sp>
      <p:sp>
        <p:nvSpPr>
          <p:cNvPr id="4" name="Slide Number Placeholder 3">
            <a:extLst>
              <a:ext uri="{FF2B5EF4-FFF2-40B4-BE49-F238E27FC236}">
                <a16:creationId xmlns:a16="http://schemas.microsoft.com/office/drawing/2014/main" id="{9715AF39-BDB1-4724-A314-D789D5AC0742}"/>
              </a:ext>
            </a:extLst>
          </p:cNvPr>
          <p:cNvSpPr>
            <a:spLocks noGrp="1"/>
          </p:cNvSpPr>
          <p:nvPr>
            <p:ph type="sldNum" sz="quarter" idx="12"/>
          </p:nvPr>
        </p:nvSpPr>
        <p:spPr/>
        <p:txBody>
          <a:bodyPr/>
          <a:lstStyle/>
          <a:p>
            <a:fld id="{01B752D2-2968-43DB-81D9-6408FEC57DFE}" type="slidenum">
              <a:rPr lang="en-GB" smtClean="0"/>
              <a:t>1</a:t>
            </a:fld>
            <a:endParaRPr lang="en-GB" dirty="0"/>
          </a:p>
        </p:txBody>
      </p:sp>
    </p:spTree>
    <p:extLst>
      <p:ext uri="{BB962C8B-B14F-4D97-AF65-F5344CB8AC3E}">
        <p14:creationId xmlns:p14="http://schemas.microsoft.com/office/powerpoint/2010/main" val="9543293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E1A4133F-6A51-42B1-B10A-F131EEBF66D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18861" y="1028700"/>
            <a:ext cx="7706278" cy="5340604"/>
          </a:xfrm>
        </p:spPr>
      </p:pic>
      <p:sp>
        <p:nvSpPr>
          <p:cNvPr id="2" name="Slide Number Placeholder 1">
            <a:extLst>
              <a:ext uri="{FF2B5EF4-FFF2-40B4-BE49-F238E27FC236}">
                <a16:creationId xmlns:a16="http://schemas.microsoft.com/office/drawing/2014/main" id="{F10CD27D-7658-4A06-8F29-A4D6C1BF104F}"/>
              </a:ext>
            </a:extLst>
          </p:cNvPr>
          <p:cNvSpPr>
            <a:spLocks noGrp="1"/>
          </p:cNvSpPr>
          <p:nvPr>
            <p:ph type="sldNum" sz="quarter" idx="10"/>
          </p:nvPr>
        </p:nvSpPr>
        <p:spPr/>
        <p:txBody>
          <a:bodyPr/>
          <a:lstStyle/>
          <a:p>
            <a:fld id="{01B752D2-2968-43DB-81D9-6408FEC57DFE}" type="slidenum">
              <a:rPr lang="en-GB" smtClean="0"/>
              <a:t>10</a:t>
            </a:fld>
            <a:endParaRPr lang="en-GB" dirty="0"/>
          </a:p>
        </p:txBody>
      </p:sp>
    </p:spTree>
    <p:extLst>
      <p:ext uri="{BB962C8B-B14F-4D97-AF65-F5344CB8AC3E}">
        <p14:creationId xmlns:p14="http://schemas.microsoft.com/office/powerpoint/2010/main" val="37519613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5BA6A52-B5E7-4D34-864D-3AA36674C987}"/>
              </a:ext>
            </a:extLst>
          </p:cNvPr>
          <p:cNvSpPr>
            <a:spLocks noGrp="1"/>
          </p:cNvSpPr>
          <p:nvPr>
            <p:ph type="title"/>
          </p:nvPr>
        </p:nvSpPr>
        <p:spPr/>
        <p:txBody>
          <a:bodyPr/>
          <a:lstStyle/>
          <a:p>
            <a:r>
              <a:rPr lang="en-GB" dirty="0"/>
              <a:t>Dogleg problem post adapt</a:t>
            </a:r>
          </a:p>
        </p:txBody>
      </p:sp>
      <p:pic>
        <p:nvPicPr>
          <p:cNvPr id="11" name="Content Placeholder 10">
            <a:extLst>
              <a:ext uri="{FF2B5EF4-FFF2-40B4-BE49-F238E27FC236}">
                <a16:creationId xmlns:a16="http://schemas.microsoft.com/office/drawing/2014/main" id="{78EEE2A9-9F66-49A6-B957-099D81DBEA4E}"/>
              </a:ext>
            </a:extLst>
          </p:cNvPr>
          <p:cNvPicPr>
            <a:picLocks noGrp="1" noChangeAspect="1"/>
          </p:cNvPicPr>
          <p:nvPr>
            <p:ph idx="11"/>
          </p:nvPr>
        </p:nvPicPr>
        <p:blipFill>
          <a:blip r:embed="rId2">
            <a:extLst>
              <a:ext uri="{28A0092B-C50C-407E-A947-70E740481C1C}">
                <a14:useLocalDpi xmlns:a14="http://schemas.microsoft.com/office/drawing/2010/main" val="0"/>
              </a:ext>
            </a:extLst>
          </a:blip>
          <a:srcRect/>
          <a:stretch/>
        </p:blipFill>
        <p:spPr>
          <a:xfrm>
            <a:off x="996633" y="2050078"/>
            <a:ext cx="4052886" cy="4249630"/>
          </a:xfrm>
        </p:spPr>
      </p:pic>
      <p:pic>
        <p:nvPicPr>
          <p:cNvPr id="5" name="Content Placeholder 4" descr="A screenshot of a cell phone&#10;&#10;Description automatically generated">
            <a:extLst>
              <a:ext uri="{FF2B5EF4-FFF2-40B4-BE49-F238E27FC236}">
                <a16:creationId xmlns:a16="http://schemas.microsoft.com/office/drawing/2014/main" id="{2EB7BCBE-FED7-472B-8E70-41504D8A7C23}"/>
              </a:ext>
            </a:extLst>
          </p:cNvPr>
          <p:cNvPicPr>
            <a:picLocks noGrp="1" noChangeAspect="1"/>
          </p:cNvPicPr>
          <p:nvPr>
            <p:ph idx="12"/>
          </p:nvPr>
        </p:nvPicPr>
        <p:blipFill>
          <a:blip r:embed="rId3">
            <a:extLst>
              <a:ext uri="{28A0092B-C50C-407E-A947-70E740481C1C}">
                <a14:useLocalDpi xmlns:a14="http://schemas.microsoft.com/office/drawing/2010/main" val="0"/>
              </a:ext>
            </a:extLst>
          </a:blip>
          <a:stretch>
            <a:fillRect/>
          </a:stretch>
        </p:blipFill>
        <p:spPr>
          <a:xfrm>
            <a:off x="5588953" y="3059433"/>
            <a:ext cx="2244408" cy="2218684"/>
          </a:xfrm>
        </p:spPr>
      </p:pic>
      <p:sp>
        <p:nvSpPr>
          <p:cNvPr id="2" name="Slide Number Placeholder 1">
            <a:extLst>
              <a:ext uri="{FF2B5EF4-FFF2-40B4-BE49-F238E27FC236}">
                <a16:creationId xmlns:a16="http://schemas.microsoft.com/office/drawing/2014/main" id="{1D25F11D-D92E-44F8-92E3-DF1793F5987E}"/>
              </a:ext>
            </a:extLst>
          </p:cNvPr>
          <p:cNvSpPr>
            <a:spLocks noGrp="1"/>
          </p:cNvSpPr>
          <p:nvPr>
            <p:ph type="sldNum" sz="quarter" idx="13"/>
          </p:nvPr>
        </p:nvSpPr>
        <p:spPr/>
        <p:txBody>
          <a:bodyPr/>
          <a:lstStyle/>
          <a:p>
            <a:fld id="{01B752D2-2968-43DB-81D9-6408FEC57DFE}" type="slidenum">
              <a:rPr lang="en-GB" smtClean="0"/>
              <a:t>11</a:t>
            </a:fld>
            <a:endParaRPr lang="en-GB" dirty="0"/>
          </a:p>
        </p:txBody>
      </p:sp>
    </p:spTree>
    <p:extLst>
      <p:ext uri="{BB962C8B-B14F-4D97-AF65-F5344CB8AC3E}">
        <p14:creationId xmlns:p14="http://schemas.microsoft.com/office/powerpoint/2010/main" val="1454860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C4562-A32E-4E4F-912F-1F2935D52E56}"/>
              </a:ext>
            </a:extLst>
          </p:cNvPr>
          <p:cNvSpPr>
            <a:spLocks noGrp="1"/>
          </p:cNvSpPr>
          <p:nvPr>
            <p:ph type="title"/>
          </p:nvPr>
        </p:nvSpPr>
        <p:spPr/>
        <p:txBody>
          <a:bodyPr/>
          <a:lstStyle/>
          <a:p>
            <a:r>
              <a:rPr lang="en-GB" dirty="0"/>
              <a:t>Strong scaling study</a:t>
            </a:r>
          </a:p>
        </p:txBody>
      </p:sp>
      <p:sp>
        <p:nvSpPr>
          <p:cNvPr id="8" name="Content Placeholder 7">
            <a:extLst>
              <a:ext uri="{FF2B5EF4-FFF2-40B4-BE49-F238E27FC236}">
                <a16:creationId xmlns:a16="http://schemas.microsoft.com/office/drawing/2014/main" id="{F7988E92-9C95-41FC-862E-694F5BDA7B2A}"/>
              </a:ext>
            </a:extLst>
          </p:cNvPr>
          <p:cNvSpPr>
            <a:spLocks noGrp="1"/>
          </p:cNvSpPr>
          <p:nvPr>
            <p:ph idx="11"/>
          </p:nvPr>
        </p:nvSpPr>
        <p:spPr>
          <a:xfrm>
            <a:off x="457199" y="2097024"/>
            <a:ext cx="3538407" cy="3893661"/>
          </a:xfrm>
        </p:spPr>
        <p:txBody>
          <a:bodyPr/>
          <a:lstStyle/>
          <a:p>
            <a:r>
              <a:rPr lang="en-GB" dirty="0"/>
              <a:t>We perform angular adaptivity with load balancing enabled.</a:t>
            </a:r>
          </a:p>
          <a:p>
            <a:endParaRPr lang="en-GB" dirty="0"/>
          </a:p>
          <a:p>
            <a:r>
              <a:rPr lang="en-GB" dirty="0"/>
              <a:t>Our strong scaling performance decreases when we increase the number of processors</a:t>
            </a:r>
          </a:p>
          <a:p>
            <a:endParaRPr lang="en-GB" dirty="0"/>
          </a:p>
          <a:p>
            <a:r>
              <a:rPr lang="en-GB" dirty="0"/>
              <a:t>This is either caused by:</a:t>
            </a:r>
          </a:p>
          <a:p>
            <a:pPr lvl="1"/>
            <a:r>
              <a:rPr lang="en-GB" dirty="0"/>
              <a:t>The load balancing algorithm</a:t>
            </a:r>
          </a:p>
          <a:p>
            <a:pPr lvl="1"/>
            <a:r>
              <a:rPr lang="en-GB" dirty="0"/>
              <a:t>The mat-</a:t>
            </a:r>
            <a:r>
              <a:rPr lang="en-GB" dirty="0" err="1"/>
              <a:t>vecs</a:t>
            </a:r>
            <a:r>
              <a:rPr lang="en-GB" dirty="0"/>
              <a:t> of the iterative method</a:t>
            </a:r>
          </a:p>
        </p:txBody>
      </p:sp>
      <p:pic>
        <p:nvPicPr>
          <p:cNvPr id="7" name="Content Placeholder 6">
            <a:extLst>
              <a:ext uri="{FF2B5EF4-FFF2-40B4-BE49-F238E27FC236}">
                <a16:creationId xmlns:a16="http://schemas.microsoft.com/office/drawing/2014/main" id="{10BFC2DD-9424-4D0E-820C-76E50FECA006}"/>
              </a:ext>
            </a:extLst>
          </p:cNvPr>
          <p:cNvPicPr>
            <a:picLocks noGrp="1" noChangeAspect="1"/>
          </p:cNvPicPr>
          <p:nvPr>
            <p:ph idx="12"/>
          </p:nvPr>
        </p:nvPicPr>
        <p:blipFill>
          <a:blip r:embed="rId3">
            <a:extLst>
              <a:ext uri="{28A0092B-C50C-407E-A947-70E740481C1C}">
                <a14:useLocalDpi xmlns:a14="http://schemas.microsoft.com/office/drawing/2010/main" val="0"/>
              </a:ext>
            </a:extLst>
          </a:blip>
          <a:srcRect/>
          <a:stretch/>
        </p:blipFill>
        <p:spPr>
          <a:xfrm>
            <a:off x="3995606" y="2190930"/>
            <a:ext cx="4941130" cy="3705847"/>
          </a:xfrm>
        </p:spPr>
      </p:pic>
      <p:sp>
        <p:nvSpPr>
          <p:cNvPr id="3" name="Slide Number Placeholder 2">
            <a:extLst>
              <a:ext uri="{FF2B5EF4-FFF2-40B4-BE49-F238E27FC236}">
                <a16:creationId xmlns:a16="http://schemas.microsoft.com/office/drawing/2014/main" id="{B872BAA9-7F54-4DB1-8496-6EC01F0997DD}"/>
              </a:ext>
            </a:extLst>
          </p:cNvPr>
          <p:cNvSpPr>
            <a:spLocks noGrp="1"/>
          </p:cNvSpPr>
          <p:nvPr>
            <p:ph type="sldNum" sz="quarter" idx="13"/>
          </p:nvPr>
        </p:nvSpPr>
        <p:spPr/>
        <p:txBody>
          <a:bodyPr/>
          <a:lstStyle/>
          <a:p>
            <a:fld id="{01B752D2-2968-43DB-81D9-6408FEC57DFE}" type="slidenum">
              <a:rPr lang="en-GB" smtClean="0"/>
              <a:t>12</a:t>
            </a:fld>
            <a:endParaRPr lang="en-GB" dirty="0"/>
          </a:p>
        </p:txBody>
      </p:sp>
    </p:spTree>
    <p:extLst>
      <p:ext uri="{BB962C8B-B14F-4D97-AF65-F5344CB8AC3E}">
        <p14:creationId xmlns:p14="http://schemas.microsoft.com/office/powerpoint/2010/main" val="10711591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C4562-A32E-4E4F-912F-1F2935D52E56}"/>
              </a:ext>
            </a:extLst>
          </p:cNvPr>
          <p:cNvSpPr>
            <a:spLocks noGrp="1"/>
          </p:cNvSpPr>
          <p:nvPr>
            <p:ph type="title"/>
          </p:nvPr>
        </p:nvSpPr>
        <p:spPr/>
        <p:txBody>
          <a:bodyPr/>
          <a:lstStyle/>
          <a:p>
            <a:r>
              <a:rPr lang="en-GB" dirty="0"/>
              <a:t>Strong scaling study</a:t>
            </a:r>
          </a:p>
        </p:txBody>
      </p:sp>
      <p:sp>
        <p:nvSpPr>
          <p:cNvPr id="8" name="Content Placeholder 7">
            <a:extLst>
              <a:ext uri="{FF2B5EF4-FFF2-40B4-BE49-F238E27FC236}">
                <a16:creationId xmlns:a16="http://schemas.microsoft.com/office/drawing/2014/main" id="{F7988E92-9C95-41FC-862E-694F5BDA7B2A}"/>
              </a:ext>
            </a:extLst>
          </p:cNvPr>
          <p:cNvSpPr>
            <a:spLocks noGrp="1"/>
          </p:cNvSpPr>
          <p:nvPr>
            <p:ph idx="11"/>
          </p:nvPr>
        </p:nvSpPr>
        <p:spPr>
          <a:xfrm>
            <a:off x="457199" y="2097024"/>
            <a:ext cx="3538407" cy="3893661"/>
          </a:xfrm>
        </p:spPr>
        <p:txBody>
          <a:bodyPr/>
          <a:lstStyle/>
          <a:p>
            <a:r>
              <a:rPr lang="en-GB" dirty="0"/>
              <a:t>We perform angular adaptivity with load balancing enabled.</a:t>
            </a:r>
          </a:p>
          <a:p>
            <a:endParaRPr lang="en-GB" dirty="0"/>
          </a:p>
          <a:p>
            <a:r>
              <a:rPr lang="en-GB" dirty="0"/>
              <a:t>Our strong scaling performance decreases when we increase the number of processors</a:t>
            </a:r>
          </a:p>
          <a:p>
            <a:endParaRPr lang="en-GB" dirty="0"/>
          </a:p>
          <a:p>
            <a:r>
              <a:rPr lang="en-GB" dirty="0"/>
              <a:t>This is either caused by:</a:t>
            </a:r>
          </a:p>
          <a:p>
            <a:pPr lvl="1"/>
            <a:r>
              <a:rPr lang="en-GB" dirty="0"/>
              <a:t>The load balancing algorithm</a:t>
            </a:r>
          </a:p>
          <a:p>
            <a:pPr lvl="1"/>
            <a:r>
              <a:rPr lang="en-GB" dirty="0"/>
              <a:t>The mat-</a:t>
            </a:r>
            <a:r>
              <a:rPr lang="en-GB" dirty="0" err="1"/>
              <a:t>vecs</a:t>
            </a:r>
            <a:r>
              <a:rPr lang="en-GB" dirty="0"/>
              <a:t> of the iterative method</a:t>
            </a:r>
          </a:p>
        </p:txBody>
      </p:sp>
      <p:pic>
        <p:nvPicPr>
          <p:cNvPr id="7" name="Content Placeholder 6">
            <a:extLst>
              <a:ext uri="{FF2B5EF4-FFF2-40B4-BE49-F238E27FC236}">
                <a16:creationId xmlns:a16="http://schemas.microsoft.com/office/drawing/2014/main" id="{10BFC2DD-9424-4D0E-820C-76E50FECA006}"/>
              </a:ext>
            </a:extLst>
          </p:cNvPr>
          <p:cNvPicPr>
            <a:picLocks noGrp="1" noChangeAspect="1"/>
          </p:cNvPicPr>
          <p:nvPr>
            <p:ph idx="12"/>
          </p:nvPr>
        </p:nvPicPr>
        <p:blipFill>
          <a:blip r:embed="rId3">
            <a:extLst>
              <a:ext uri="{28A0092B-C50C-407E-A947-70E740481C1C}">
                <a14:useLocalDpi xmlns:a14="http://schemas.microsoft.com/office/drawing/2010/main" val="0"/>
              </a:ext>
            </a:extLst>
          </a:blip>
          <a:srcRect/>
          <a:stretch/>
        </p:blipFill>
        <p:spPr>
          <a:xfrm>
            <a:off x="3995606" y="2190930"/>
            <a:ext cx="4941130" cy="3705847"/>
          </a:xfrm>
        </p:spPr>
      </p:pic>
      <p:sp>
        <p:nvSpPr>
          <p:cNvPr id="3" name="Slide Number Placeholder 2">
            <a:extLst>
              <a:ext uri="{FF2B5EF4-FFF2-40B4-BE49-F238E27FC236}">
                <a16:creationId xmlns:a16="http://schemas.microsoft.com/office/drawing/2014/main" id="{9D7B39FA-EBC0-4BD4-9628-F3ED4DD2149E}"/>
              </a:ext>
            </a:extLst>
          </p:cNvPr>
          <p:cNvSpPr>
            <a:spLocks noGrp="1"/>
          </p:cNvSpPr>
          <p:nvPr>
            <p:ph type="sldNum" sz="quarter" idx="13"/>
          </p:nvPr>
        </p:nvSpPr>
        <p:spPr/>
        <p:txBody>
          <a:bodyPr/>
          <a:lstStyle/>
          <a:p>
            <a:fld id="{01B752D2-2968-43DB-81D9-6408FEC57DFE}" type="slidenum">
              <a:rPr lang="en-GB" smtClean="0"/>
              <a:t>13</a:t>
            </a:fld>
            <a:endParaRPr lang="en-GB" dirty="0"/>
          </a:p>
        </p:txBody>
      </p:sp>
    </p:spTree>
    <p:extLst>
      <p:ext uri="{BB962C8B-B14F-4D97-AF65-F5344CB8AC3E}">
        <p14:creationId xmlns:p14="http://schemas.microsoft.com/office/powerpoint/2010/main" val="2749197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C4562-A32E-4E4F-912F-1F2935D52E56}"/>
              </a:ext>
            </a:extLst>
          </p:cNvPr>
          <p:cNvSpPr>
            <a:spLocks noGrp="1"/>
          </p:cNvSpPr>
          <p:nvPr>
            <p:ph type="title"/>
          </p:nvPr>
        </p:nvSpPr>
        <p:spPr/>
        <p:txBody>
          <a:bodyPr/>
          <a:lstStyle/>
          <a:p>
            <a:r>
              <a:rPr lang="en-GB" dirty="0"/>
              <a:t>Strong scaling study</a:t>
            </a:r>
          </a:p>
        </p:txBody>
      </p:sp>
      <p:sp>
        <p:nvSpPr>
          <p:cNvPr id="8" name="Content Placeholder 7">
            <a:extLst>
              <a:ext uri="{FF2B5EF4-FFF2-40B4-BE49-F238E27FC236}">
                <a16:creationId xmlns:a16="http://schemas.microsoft.com/office/drawing/2014/main" id="{F7988E92-9C95-41FC-862E-694F5BDA7B2A}"/>
              </a:ext>
            </a:extLst>
          </p:cNvPr>
          <p:cNvSpPr>
            <a:spLocks noGrp="1"/>
          </p:cNvSpPr>
          <p:nvPr>
            <p:ph idx="11"/>
          </p:nvPr>
        </p:nvSpPr>
        <p:spPr>
          <a:xfrm>
            <a:off x="457199" y="2097024"/>
            <a:ext cx="3538407" cy="3893661"/>
          </a:xfrm>
        </p:spPr>
        <p:txBody>
          <a:bodyPr/>
          <a:lstStyle/>
          <a:p>
            <a:r>
              <a:rPr lang="en-GB" dirty="0"/>
              <a:t>We perform angular adaptivity with load balancing enabled.</a:t>
            </a:r>
          </a:p>
          <a:p>
            <a:endParaRPr lang="en-GB" dirty="0"/>
          </a:p>
          <a:p>
            <a:r>
              <a:rPr lang="en-GB" dirty="0"/>
              <a:t>Our strong scaling performance decreases when we increase the number of processors</a:t>
            </a:r>
          </a:p>
          <a:p>
            <a:endParaRPr lang="en-GB" dirty="0"/>
          </a:p>
          <a:p>
            <a:r>
              <a:rPr lang="en-GB" dirty="0"/>
              <a:t>This is either caused by:</a:t>
            </a:r>
          </a:p>
          <a:p>
            <a:pPr lvl="1"/>
            <a:r>
              <a:rPr lang="en-GB" dirty="0"/>
              <a:t>The load balancing algorithm</a:t>
            </a:r>
          </a:p>
          <a:p>
            <a:pPr lvl="1"/>
            <a:r>
              <a:rPr lang="en-GB" dirty="0"/>
              <a:t>The mat-</a:t>
            </a:r>
            <a:r>
              <a:rPr lang="en-GB" dirty="0" err="1"/>
              <a:t>vecs</a:t>
            </a:r>
            <a:r>
              <a:rPr lang="en-GB" dirty="0"/>
              <a:t> of the iterative method</a:t>
            </a:r>
          </a:p>
        </p:txBody>
      </p:sp>
      <p:pic>
        <p:nvPicPr>
          <p:cNvPr id="7" name="Content Placeholder 6">
            <a:extLst>
              <a:ext uri="{FF2B5EF4-FFF2-40B4-BE49-F238E27FC236}">
                <a16:creationId xmlns:a16="http://schemas.microsoft.com/office/drawing/2014/main" id="{10BFC2DD-9424-4D0E-820C-76E50FECA006}"/>
              </a:ext>
            </a:extLst>
          </p:cNvPr>
          <p:cNvPicPr>
            <a:picLocks noGrp="1" noChangeAspect="1"/>
          </p:cNvPicPr>
          <p:nvPr>
            <p:ph idx="12"/>
          </p:nvPr>
        </p:nvPicPr>
        <p:blipFill>
          <a:blip r:embed="rId3">
            <a:extLst>
              <a:ext uri="{28A0092B-C50C-407E-A947-70E740481C1C}">
                <a14:useLocalDpi xmlns:a14="http://schemas.microsoft.com/office/drawing/2010/main" val="0"/>
              </a:ext>
            </a:extLst>
          </a:blip>
          <a:srcRect/>
          <a:stretch/>
        </p:blipFill>
        <p:spPr>
          <a:xfrm>
            <a:off x="3995606" y="2190930"/>
            <a:ext cx="4941130" cy="3705847"/>
          </a:xfrm>
        </p:spPr>
      </p:pic>
      <p:sp>
        <p:nvSpPr>
          <p:cNvPr id="3" name="Slide Number Placeholder 2">
            <a:extLst>
              <a:ext uri="{FF2B5EF4-FFF2-40B4-BE49-F238E27FC236}">
                <a16:creationId xmlns:a16="http://schemas.microsoft.com/office/drawing/2014/main" id="{D7E3C704-F828-4407-BA6C-69C11AD066D5}"/>
              </a:ext>
            </a:extLst>
          </p:cNvPr>
          <p:cNvSpPr>
            <a:spLocks noGrp="1"/>
          </p:cNvSpPr>
          <p:nvPr>
            <p:ph type="sldNum" sz="quarter" idx="13"/>
          </p:nvPr>
        </p:nvSpPr>
        <p:spPr/>
        <p:txBody>
          <a:bodyPr/>
          <a:lstStyle/>
          <a:p>
            <a:fld id="{01B752D2-2968-43DB-81D9-6408FEC57DFE}" type="slidenum">
              <a:rPr lang="en-GB" smtClean="0"/>
              <a:t>14</a:t>
            </a:fld>
            <a:endParaRPr lang="en-GB" dirty="0"/>
          </a:p>
        </p:txBody>
      </p:sp>
    </p:spTree>
    <p:extLst>
      <p:ext uri="{BB962C8B-B14F-4D97-AF65-F5344CB8AC3E}">
        <p14:creationId xmlns:p14="http://schemas.microsoft.com/office/powerpoint/2010/main" val="24998820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C68812A7-C32D-41D0-87D0-A5FB8EBFE1CF}"/>
              </a:ext>
            </a:extLst>
          </p:cNvPr>
          <p:cNvPicPr>
            <a:picLocks noGrp="1" noChangeAspect="1"/>
          </p:cNvPicPr>
          <p:nvPr>
            <p:ph idx="11"/>
          </p:nvPr>
        </p:nvPicPr>
        <p:blipFill>
          <a:blip r:embed="rId3">
            <a:extLst>
              <a:ext uri="{28A0092B-C50C-407E-A947-70E740481C1C}">
                <a14:useLocalDpi xmlns:a14="http://schemas.microsoft.com/office/drawing/2010/main" val="0"/>
              </a:ext>
            </a:extLst>
          </a:blip>
          <a:stretch>
            <a:fillRect/>
          </a:stretch>
        </p:blipFill>
        <p:spPr>
          <a:xfrm>
            <a:off x="610394" y="2346325"/>
            <a:ext cx="3644900" cy="3644900"/>
          </a:xfrm>
        </p:spPr>
      </p:pic>
      <p:sp>
        <p:nvSpPr>
          <p:cNvPr id="3" name="Title 2">
            <a:extLst>
              <a:ext uri="{FF2B5EF4-FFF2-40B4-BE49-F238E27FC236}">
                <a16:creationId xmlns:a16="http://schemas.microsoft.com/office/drawing/2014/main" id="{A66374D9-0B07-4864-9638-FCA771058A1E}"/>
              </a:ext>
            </a:extLst>
          </p:cNvPr>
          <p:cNvSpPr>
            <a:spLocks noGrp="1"/>
          </p:cNvSpPr>
          <p:nvPr>
            <p:ph type="title"/>
          </p:nvPr>
        </p:nvSpPr>
        <p:spPr/>
        <p:txBody>
          <a:bodyPr/>
          <a:lstStyle/>
          <a:p>
            <a:r>
              <a:rPr lang="en-GB" dirty="0"/>
              <a:t>Partitions and Halos</a:t>
            </a:r>
          </a:p>
        </p:txBody>
      </p:sp>
      <p:pic>
        <p:nvPicPr>
          <p:cNvPr id="6" name="Content Placeholder 5">
            <a:extLst>
              <a:ext uri="{FF2B5EF4-FFF2-40B4-BE49-F238E27FC236}">
                <a16:creationId xmlns:a16="http://schemas.microsoft.com/office/drawing/2014/main" id="{5E4F3260-D04A-430C-83CE-95E4066EF9F5}"/>
              </a:ext>
            </a:extLst>
          </p:cNvPr>
          <p:cNvPicPr>
            <a:picLocks noGrp="1" noChangeAspect="1"/>
          </p:cNvPicPr>
          <p:nvPr>
            <p:ph idx="12"/>
          </p:nvPr>
        </p:nvPicPr>
        <p:blipFill>
          <a:blip r:embed="rId4">
            <a:extLst>
              <a:ext uri="{28A0092B-C50C-407E-A947-70E740481C1C}">
                <a14:useLocalDpi xmlns:a14="http://schemas.microsoft.com/office/drawing/2010/main" val="0"/>
              </a:ext>
            </a:extLst>
          </a:blip>
          <a:stretch>
            <a:fillRect/>
          </a:stretch>
        </p:blipFill>
        <p:spPr>
          <a:xfrm>
            <a:off x="5068500" y="2346325"/>
            <a:ext cx="3285313" cy="3644900"/>
          </a:xfrm>
        </p:spPr>
      </p:pic>
      <p:cxnSp>
        <p:nvCxnSpPr>
          <p:cNvPr id="15" name="Straight Arrow Connector 14">
            <a:extLst>
              <a:ext uri="{FF2B5EF4-FFF2-40B4-BE49-F238E27FC236}">
                <a16:creationId xmlns:a16="http://schemas.microsoft.com/office/drawing/2014/main" id="{E1880135-4D76-406B-B423-2A846407C000}"/>
              </a:ext>
            </a:extLst>
          </p:cNvPr>
          <p:cNvCxnSpPr/>
          <p:nvPr/>
        </p:nvCxnSpPr>
        <p:spPr>
          <a:xfrm>
            <a:off x="3327400" y="3429000"/>
            <a:ext cx="1741100" cy="431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 name="Slide Number Placeholder 1">
            <a:extLst>
              <a:ext uri="{FF2B5EF4-FFF2-40B4-BE49-F238E27FC236}">
                <a16:creationId xmlns:a16="http://schemas.microsoft.com/office/drawing/2014/main" id="{EF32EE9A-16A1-4BD3-B438-DF332220E338}"/>
              </a:ext>
            </a:extLst>
          </p:cNvPr>
          <p:cNvSpPr>
            <a:spLocks noGrp="1"/>
          </p:cNvSpPr>
          <p:nvPr>
            <p:ph type="sldNum" sz="quarter" idx="13"/>
          </p:nvPr>
        </p:nvSpPr>
        <p:spPr/>
        <p:txBody>
          <a:bodyPr/>
          <a:lstStyle/>
          <a:p>
            <a:fld id="{01B752D2-2968-43DB-81D9-6408FEC57DFE}" type="slidenum">
              <a:rPr lang="en-GB" smtClean="0"/>
              <a:t>15</a:t>
            </a:fld>
            <a:endParaRPr lang="en-GB" dirty="0"/>
          </a:p>
        </p:txBody>
      </p:sp>
    </p:spTree>
    <p:extLst>
      <p:ext uri="{BB962C8B-B14F-4D97-AF65-F5344CB8AC3E}">
        <p14:creationId xmlns:p14="http://schemas.microsoft.com/office/powerpoint/2010/main" val="32202417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Node-Halo distribution</a:t>
            </a:r>
          </a:p>
        </p:txBody>
      </p:sp>
      <p:pic>
        <p:nvPicPr>
          <p:cNvPr id="10" name="Content Placeholder 9">
            <a:extLst>
              <a:ext uri="{FF2B5EF4-FFF2-40B4-BE49-F238E27FC236}">
                <a16:creationId xmlns:a16="http://schemas.microsoft.com/office/drawing/2014/main" id="{C3DB36B0-6444-49FF-B633-C7A93A276B9E}"/>
              </a:ext>
            </a:extLst>
          </p:cNvPr>
          <p:cNvPicPr>
            <a:picLocks noGrp="1" noChangeAspect="1"/>
          </p:cNvPicPr>
          <p:nvPr>
            <p:ph idx="1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7200" y="2696164"/>
            <a:ext cx="3951288" cy="2945221"/>
          </a:xfrm>
        </p:spPr>
      </p:pic>
      <p:pic>
        <p:nvPicPr>
          <p:cNvPr id="6" name="Content Placeholder 5" descr="A blue and white tiled floor&#10;&#10;Description automatically generated">
            <a:extLst>
              <a:ext uri="{FF2B5EF4-FFF2-40B4-BE49-F238E27FC236}">
                <a16:creationId xmlns:a16="http://schemas.microsoft.com/office/drawing/2014/main" id="{00B9D528-DBDD-4960-B5DC-CB97583B4907}"/>
              </a:ext>
            </a:extLst>
          </p:cNvPr>
          <p:cNvPicPr>
            <a:picLocks noGrp="1" noChangeAspect="1"/>
          </p:cNvPicPr>
          <p:nvPr>
            <p:ph idx="12"/>
          </p:nvPr>
        </p:nvPicPr>
        <p:blipFill>
          <a:blip r:embed="rId5">
            <a:extLst>
              <a:ext uri="{28A0092B-C50C-407E-A947-70E740481C1C}">
                <a14:useLocalDpi xmlns:a14="http://schemas.microsoft.com/office/drawing/2010/main" val="0"/>
              </a:ext>
            </a:extLst>
          </a:blip>
          <a:stretch>
            <a:fillRect/>
          </a:stretch>
        </p:blipFill>
        <p:spPr>
          <a:xfrm>
            <a:off x="4888706" y="2346325"/>
            <a:ext cx="3644900" cy="3644900"/>
          </a:xfrm>
        </p:spPr>
      </p:pic>
      <p:sp>
        <p:nvSpPr>
          <p:cNvPr id="2" name="Slide Number Placeholder 1">
            <a:extLst>
              <a:ext uri="{FF2B5EF4-FFF2-40B4-BE49-F238E27FC236}">
                <a16:creationId xmlns:a16="http://schemas.microsoft.com/office/drawing/2014/main" id="{F787BF4E-E33D-4D52-AB2C-9B23BC4FAD36}"/>
              </a:ext>
            </a:extLst>
          </p:cNvPr>
          <p:cNvSpPr>
            <a:spLocks noGrp="1"/>
          </p:cNvSpPr>
          <p:nvPr>
            <p:ph type="sldNum" sz="quarter" idx="13"/>
          </p:nvPr>
        </p:nvSpPr>
        <p:spPr/>
        <p:txBody>
          <a:bodyPr/>
          <a:lstStyle/>
          <a:p>
            <a:fld id="{01B752D2-2968-43DB-81D9-6408FEC57DFE}" type="slidenum">
              <a:rPr lang="en-GB" smtClean="0"/>
              <a:t>16</a:t>
            </a:fld>
            <a:endParaRPr lang="en-GB" dirty="0"/>
          </a:p>
        </p:txBody>
      </p:sp>
    </p:spTree>
    <p:extLst>
      <p:ext uri="{BB962C8B-B14F-4D97-AF65-F5344CB8AC3E}">
        <p14:creationId xmlns:p14="http://schemas.microsoft.com/office/powerpoint/2010/main" val="2472728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E885901-DFD7-47C2-A667-4A49EF27639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081980"/>
            <a:ext cx="8229600" cy="5214739"/>
          </a:xfrm>
        </p:spPr>
      </p:pic>
      <p:sp>
        <p:nvSpPr>
          <p:cNvPr id="2" name="Slide Number Placeholder 1">
            <a:extLst>
              <a:ext uri="{FF2B5EF4-FFF2-40B4-BE49-F238E27FC236}">
                <a16:creationId xmlns:a16="http://schemas.microsoft.com/office/drawing/2014/main" id="{A7538B66-C7CF-45A5-9AC4-CC5E8BF79CED}"/>
              </a:ext>
            </a:extLst>
          </p:cNvPr>
          <p:cNvSpPr>
            <a:spLocks noGrp="1"/>
          </p:cNvSpPr>
          <p:nvPr>
            <p:ph type="sldNum" sz="quarter" idx="10"/>
          </p:nvPr>
        </p:nvSpPr>
        <p:spPr/>
        <p:txBody>
          <a:bodyPr/>
          <a:lstStyle/>
          <a:p>
            <a:fld id="{01B752D2-2968-43DB-81D9-6408FEC57DFE}" type="slidenum">
              <a:rPr lang="en-GB" smtClean="0"/>
              <a:t>17</a:t>
            </a:fld>
            <a:endParaRPr lang="en-GB" dirty="0"/>
          </a:p>
        </p:txBody>
      </p:sp>
    </p:spTree>
    <p:extLst>
      <p:ext uri="{BB962C8B-B14F-4D97-AF65-F5344CB8AC3E}">
        <p14:creationId xmlns:p14="http://schemas.microsoft.com/office/powerpoint/2010/main" val="32299499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Node/Halo distribution</a:t>
            </a:r>
          </a:p>
        </p:txBody>
      </p:sp>
      <p:pic>
        <p:nvPicPr>
          <p:cNvPr id="6" name="Content Placeholder 5" descr="A close up of a logo&#10;&#10;Description automatically generated">
            <a:extLst>
              <a:ext uri="{FF2B5EF4-FFF2-40B4-BE49-F238E27FC236}">
                <a16:creationId xmlns:a16="http://schemas.microsoft.com/office/drawing/2014/main" id="{79BC7BC8-40D7-4F87-BE99-81CF4759EDCD}"/>
              </a:ext>
            </a:extLst>
          </p:cNvPr>
          <p:cNvPicPr>
            <a:picLocks noGrp="1" noChangeAspect="1"/>
          </p:cNvPicPr>
          <p:nvPr>
            <p:ph idx="12"/>
          </p:nvPr>
        </p:nvPicPr>
        <p:blipFill>
          <a:blip r:embed="rId3">
            <a:extLst>
              <a:ext uri="{28A0092B-C50C-407E-A947-70E740481C1C}">
                <a14:useLocalDpi xmlns:a14="http://schemas.microsoft.com/office/drawing/2010/main" val="0"/>
              </a:ext>
            </a:extLst>
          </a:blip>
          <a:stretch>
            <a:fillRect/>
          </a:stretch>
        </p:blipFill>
        <p:spPr>
          <a:xfrm>
            <a:off x="5041900" y="2346325"/>
            <a:ext cx="3644900" cy="3644900"/>
          </a:xfrm>
        </p:spPr>
      </p:pic>
      <p:pic>
        <p:nvPicPr>
          <p:cNvPr id="11" name="Content Placeholder 10" descr="A screenshot of a video game&#10;&#10;Description automatically generated">
            <a:extLst>
              <a:ext uri="{FF2B5EF4-FFF2-40B4-BE49-F238E27FC236}">
                <a16:creationId xmlns:a16="http://schemas.microsoft.com/office/drawing/2014/main" id="{6889215D-2324-408F-844F-8F4346FD1D6B}"/>
              </a:ext>
            </a:extLst>
          </p:cNvPr>
          <p:cNvPicPr>
            <a:picLocks noGrp="1" noChangeAspect="1"/>
          </p:cNvPicPr>
          <p:nvPr>
            <p:ph idx="11"/>
          </p:nvPr>
        </p:nvPicPr>
        <p:blipFill>
          <a:blip r:embed="rId4">
            <a:extLst>
              <a:ext uri="{28A0092B-C50C-407E-A947-70E740481C1C}">
                <a14:useLocalDpi xmlns:a14="http://schemas.microsoft.com/office/drawing/2010/main" val="0"/>
              </a:ext>
            </a:extLst>
          </a:blip>
          <a:stretch>
            <a:fillRect/>
          </a:stretch>
        </p:blipFill>
        <p:spPr>
          <a:xfrm>
            <a:off x="182034" y="2346325"/>
            <a:ext cx="4859866" cy="3644900"/>
          </a:xfrm>
        </p:spPr>
      </p:pic>
      <p:sp>
        <p:nvSpPr>
          <p:cNvPr id="2" name="Slide Number Placeholder 1">
            <a:extLst>
              <a:ext uri="{FF2B5EF4-FFF2-40B4-BE49-F238E27FC236}">
                <a16:creationId xmlns:a16="http://schemas.microsoft.com/office/drawing/2014/main" id="{ED1C6CB9-13AF-4ADE-B980-9A4D92F6A301}"/>
              </a:ext>
            </a:extLst>
          </p:cNvPr>
          <p:cNvSpPr>
            <a:spLocks noGrp="1"/>
          </p:cNvSpPr>
          <p:nvPr>
            <p:ph type="sldNum" sz="quarter" idx="13"/>
          </p:nvPr>
        </p:nvSpPr>
        <p:spPr/>
        <p:txBody>
          <a:bodyPr/>
          <a:lstStyle/>
          <a:p>
            <a:fld id="{01B752D2-2968-43DB-81D9-6408FEC57DFE}" type="slidenum">
              <a:rPr lang="en-GB" smtClean="0"/>
              <a:t>18</a:t>
            </a:fld>
            <a:endParaRPr lang="en-GB" dirty="0"/>
          </a:p>
        </p:txBody>
      </p:sp>
    </p:spTree>
    <p:extLst>
      <p:ext uri="{BB962C8B-B14F-4D97-AF65-F5344CB8AC3E}">
        <p14:creationId xmlns:p14="http://schemas.microsoft.com/office/powerpoint/2010/main" val="24947831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Placeholder 20">
            <a:extLst>
              <a:ext uri="{FF2B5EF4-FFF2-40B4-BE49-F238E27FC236}">
                <a16:creationId xmlns:a16="http://schemas.microsoft.com/office/drawing/2014/main" id="{6B30FA90-5F1E-4E1D-A37C-F6D08518E0E7}"/>
              </a:ext>
            </a:extLst>
          </p:cNvPr>
          <p:cNvSpPr>
            <a:spLocks noGrp="1"/>
          </p:cNvSpPr>
          <p:nvPr>
            <p:ph idx="11"/>
          </p:nvPr>
        </p:nvSpPr>
        <p:spPr/>
        <p:txBody>
          <a:bodyPr/>
          <a:lstStyle/>
          <a:p>
            <a:r>
              <a:rPr lang="en-GB" dirty="0">
                <a:solidFill>
                  <a:schemeClr val="tx1"/>
                </a:solidFill>
              </a:rPr>
              <a:t>Main mode of the node-halo ratio distribution as a function of adaptive refinement. </a:t>
            </a:r>
          </a:p>
          <a:p>
            <a:endParaRPr lang="en-GB" dirty="0">
              <a:solidFill>
                <a:schemeClr val="tx1"/>
              </a:solidFill>
            </a:endParaRPr>
          </a:p>
          <a:p>
            <a:r>
              <a:rPr lang="en-GB" dirty="0">
                <a:solidFill>
                  <a:schemeClr val="tx1"/>
                </a:solidFill>
              </a:rPr>
              <a:t>The relative size of the halos increases, implying that the relative communications work is increased for certain partitions.</a:t>
            </a:r>
          </a:p>
        </p:txBody>
      </p:sp>
      <p:sp>
        <p:nvSpPr>
          <p:cNvPr id="3" name="Title 2"/>
          <p:cNvSpPr>
            <a:spLocks noGrp="1"/>
          </p:cNvSpPr>
          <p:nvPr>
            <p:ph type="title"/>
          </p:nvPr>
        </p:nvSpPr>
        <p:spPr/>
        <p:txBody>
          <a:bodyPr/>
          <a:lstStyle/>
          <a:p>
            <a:r>
              <a:rPr lang="en-US" dirty="0"/>
              <a:t>Performance of load balancing algorithm</a:t>
            </a:r>
          </a:p>
        </p:txBody>
      </p:sp>
      <p:pic>
        <p:nvPicPr>
          <p:cNvPr id="20" name="Content Placeholder 19" descr="A close up of a map&#10;&#10;Description automatically generated">
            <a:extLst>
              <a:ext uri="{FF2B5EF4-FFF2-40B4-BE49-F238E27FC236}">
                <a16:creationId xmlns:a16="http://schemas.microsoft.com/office/drawing/2014/main" id="{39AF41D0-D625-4FF1-AEFD-054502033659}"/>
              </a:ext>
            </a:extLst>
          </p:cNvPr>
          <p:cNvPicPr>
            <a:picLocks noGrp="1" noChangeAspect="1"/>
          </p:cNvPicPr>
          <p:nvPr>
            <p:ph idx="12"/>
          </p:nvPr>
        </p:nvPicPr>
        <p:blipFill rotWithShape="1">
          <a:blip r:embed="rId3">
            <a:extLst>
              <a:ext uri="{28A0092B-C50C-407E-A947-70E740481C1C}">
                <a14:useLocalDpi xmlns:a14="http://schemas.microsoft.com/office/drawing/2010/main" val="0"/>
              </a:ext>
            </a:extLst>
          </a:blip>
          <a:stretch/>
        </p:blipFill>
        <p:spPr>
          <a:xfrm>
            <a:off x="4735513" y="2670108"/>
            <a:ext cx="3951287" cy="2997333"/>
          </a:xfrm>
        </p:spPr>
      </p:pic>
      <p:sp>
        <p:nvSpPr>
          <p:cNvPr id="2" name="Slide Number Placeholder 1">
            <a:extLst>
              <a:ext uri="{FF2B5EF4-FFF2-40B4-BE49-F238E27FC236}">
                <a16:creationId xmlns:a16="http://schemas.microsoft.com/office/drawing/2014/main" id="{541A1212-FE81-4063-B9FB-2AE6C90E8BA2}"/>
              </a:ext>
            </a:extLst>
          </p:cNvPr>
          <p:cNvSpPr>
            <a:spLocks noGrp="1"/>
          </p:cNvSpPr>
          <p:nvPr>
            <p:ph type="sldNum" sz="quarter" idx="13"/>
          </p:nvPr>
        </p:nvSpPr>
        <p:spPr/>
        <p:txBody>
          <a:bodyPr/>
          <a:lstStyle/>
          <a:p>
            <a:fld id="{01B752D2-2968-43DB-81D9-6408FEC57DFE}" type="slidenum">
              <a:rPr lang="en-GB" smtClean="0"/>
              <a:t>19</a:t>
            </a:fld>
            <a:endParaRPr lang="en-GB" dirty="0"/>
          </a:p>
        </p:txBody>
      </p:sp>
    </p:spTree>
    <p:extLst>
      <p:ext uri="{BB962C8B-B14F-4D97-AF65-F5344CB8AC3E}">
        <p14:creationId xmlns:p14="http://schemas.microsoft.com/office/powerpoint/2010/main" val="3445763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AF668A-C7BC-4EA2-86D7-D65D2AC3FD52}"/>
              </a:ext>
            </a:extLst>
          </p:cNvPr>
          <p:cNvSpPr>
            <a:spLocks noGrp="1"/>
          </p:cNvSpPr>
          <p:nvPr>
            <p:ph idx="11"/>
          </p:nvPr>
        </p:nvSpPr>
        <p:spPr>
          <a:xfrm>
            <a:off x="457199" y="2235200"/>
            <a:ext cx="3950877" cy="4051300"/>
          </a:xfrm>
        </p:spPr>
        <p:txBody>
          <a:bodyPr/>
          <a:lstStyle/>
          <a:p>
            <a:r>
              <a:rPr lang="en-GB" dirty="0"/>
              <a:t>FETCH2 is a Deterministic Finite Element code on unstructured grids developed by AMCG in Imperial College London.</a:t>
            </a:r>
          </a:p>
          <a:p>
            <a:endParaRPr lang="en-GB" spc="-1" dirty="0"/>
          </a:p>
          <a:p>
            <a:r>
              <a:rPr lang="en-GB" spc="-1" dirty="0"/>
              <a:t>Globally fine meshes can result in slow simulations.</a:t>
            </a:r>
          </a:p>
          <a:p>
            <a:r>
              <a:rPr lang="en-GB" spc="-1" dirty="0"/>
              <a:t>Adaptivity performs localised refinement/coarsening in areas of “interest”. </a:t>
            </a:r>
          </a:p>
          <a:p>
            <a:r>
              <a:rPr lang="en-GB" spc="-1" dirty="0"/>
              <a:t>We use a Haar wavelet angular discretisation structured to be equivalent to a P0-DGFEM</a:t>
            </a:r>
          </a:p>
          <a:p>
            <a:endParaRPr lang="en-GB" dirty="0"/>
          </a:p>
        </p:txBody>
      </p:sp>
      <p:sp>
        <p:nvSpPr>
          <p:cNvPr id="2" name="Title 1">
            <a:extLst>
              <a:ext uri="{FF2B5EF4-FFF2-40B4-BE49-F238E27FC236}">
                <a16:creationId xmlns:a16="http://schemas.microsoft.com/office/drawing/2014/main" id="{AACAD6EA-7D32-443B-A91D-F4F6DFFBF584}"/>
              </a:ext>
            </a:extLst>
          </p:cNvPr>
          <p:cNvSpPr>
            <a:spLocks noGrp="1"/>
          </p:cNvSpPr>
          <p:nvPr>
            <p:ph type="title"/>
          </p:nvPr>
        </p:nvSpPr>
        <p:spPr/>
        <p:txBody>
          <a:bodyPr/>
          <a:lstStyle/>
          <a:p>
            <a:r>
              <a:rPr lang="en-GB" dirty="0"/>
              <a:t>Adaptive refinement (angular domain)</a:t>
            </a:r>
          </a:p>
        </p:txBody>
      </p:sp>
      <p:pic>
        <p:nvPicPr>
          <p:cNvPr id="6" name="Content Placeholder 5">
            <a:extLst>
              <a:ext uri="{FF2B5EF4-FFF2-40B4-BE49-F238E27FC236}">
                <a16:creationId xmlns:a16="http://schemas.microsoft.com/office/drawing/2014/main" id="{72ABC3BD-4822-4005-9DD0-903DEBFCA103}"/>
              </a:ext>
            </a:extLst>
          </p:cNvPr>
          <p:cNvPicPr>
            <a:picLocks noGrp="1" noChangeAspect="1"/>
          </p:cNvPicPr>
          <p:nvPr>
            <p:ph idx="12"/>
          </p:nvPr>
        </p:nvPicPr>
        <p:blipFill>
          <a:blip r:embed="rId3" cstate="hqprint">
            <a:extLst>
              <a:ext uri="{28A0092B-C50C-407E-A947-70E740481C1C}">
                <a14:useLocalDpi xmlns:a14="http://schemas.microsoft.com/office/drawing/2010/main" val="0"/>
              </a:ext>
            </a:extLst>
          </a:blip>
          <a:stretch>
            <a:fillRect/>
          </a:stretch>
        </p:blipFill>
        <p:spPr>
          <a:xfrm>
            <a:off x="5053536" y="2511155"/>
            <a:ext cx="3315240" cy="3315240"/>
          </a:xfrm>
        </p:spPr>
      </p:pic>
      <p:sp>
        <p:nvSpPr>
          <p:cNvPr id="4" name="Slide Number Placeholder 3">
            <a:extLst>
              <a:ext uri="{FF2B5EF4-FFF2-40B4-BE49-F238E27FC236}">
                <a16:creationId xmlns:a16="http://schemas.microsoft.com/office/drawing/2014/main" id="{7CAE00F6-E786-4996-A442-071BA3F932BB}"/>
              </a:ext>
            </a:extLst>
          </p:cNvPr>
          <p:cNvSpPr>
            <a:spLocks noGrp="1"/>
          </p:cNvSpPr>
          <p:nvPr>
            <p:ph type="sldNum" sz="quarter" idx="13"/>
          </p:nvPr>
        </p:nvSpPr>
        <p:spPr/>
        <p:txBody>
          <a:bodyPr/>
          <a:lstStyle/>
          <a:p>
            <a:fld id="{01B752D2-2968-43DB-81D9-6408FEC57DFE}" type="slidenum">
              <a:rPr lang="en-GB" smtClean="0"/>
              <a:t>2</a:t>
            </a:fld>
            <a:endParaRPr lang="en-GB" dirty="0"/>
          </a:p>
        </p:txBody>
      </p:sp>
    </p:spTree>
    <p:extLst>
      <p:ext uri="{BB962C8B-B14F-4D97-AF65-F5344CB8AC3E}">
        <p14:creationId xmlns:p14="http://schemas.microsoft.com/office/powerpoint/2010/main" val="12259348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descr="A picture containing building, green, dome, umbrella&#10;&#10;Description automatically generated">
            <a:extLst>
              <a:ext uri="{FF2B5EF4-FFF2-40B4-BE49-F238E27FC236}">
                <a16:creationId xmlns:a16="http://schemas.microsoft.com/office/drawing/2014/main" id="{E80E9BD3-730A-4851-ADDA-39D21C4C499D}"/>
              </a:ext>
            </a:extLst>
          </p:cNvPr>
          <p:cNvPicPr>
            <a:picLocks noGrp="1" noChangeAspect="1"/>
          </p:cNvPicPr>
          <p:nvPr>
            <p:ph idx="11"/>
          </p:nvPr>
        </p:nvPicPr>
        <p:blipFill>
          <a:blip r:embed="rId3">
            <a:extLst>
              <a:ext uri="{28A0092B-C50C-407E-A947-70E740481C1C}">
                <a14:useLocalDpi xmlns:a14="http://schemas.microsoft.com/office/drawing/2010/main" val="0"/>
              </a:ext>
            </a:extLst>
          </a:blip>
          <a:stretch>
            <a:fillRect/>
          </a:stretch>
        </p:blipFill>
        <p:spPr>
          <a:xfrm>
            <a:off x="871990" y="2346325"/>
            <a:ext cx="3121708" cy="3644900"/>
          </a:xfrm>
        </p:spPr>
      </p:pic>
      <p:sp>
        <p:nvSpPr>
          <p:cNvPr id="7" name="Title 6">
            <a:extLst>
              <a:ext uri="{FF2B5EF4-FFF2-40B4-BE49-F238E27FC236}">
                <a16:creationId xmlns:a16="http://schemas.microsoft.com/office/drawing/2014/main" id="{25AA923A-ADC2-4324-BBB1-03A48CF33690}"/>
              </a:ext>
            </a:extLst>
          </p:cNvPr>
          <p:cNvSpPr>
            <a:spLocks noGrp="1"/>
          </p:cNvSpPr>
          <p:nvPr>
            <p:ph type="title"/>
          </p:nvPr>
        </p:nvSpPr>
        <p:spPr/>
        <p:txBody>
          <a:bodyPr/>
          <a:lstStyle/>
          <a:p>
            <a:r>
              <a:rPr lang="en-GB" dirty="0"/>
              <a:t>Halo heavy partitions</a:t>
            </a:r>
          </a:p>
        </p:txBody>
      </p:sp>
      <p:pic>
        <p:nvPicPr>
          <p:cNvPr id="14" name="Content Placeholder 13">
            <a:extLst>
              <a:ext uri="{FF2B5EF4-FFF2-40B4-BE49-F238E27FC236}">
                <a16:creationId xmlns:a16="http://schemas.microsoft.com/office/drawing/2014/main" id="{6992935E-56F4-43C2-8ABC-7D784D08A037}"/>
              </a:ext>
            </a:extLst>
          </p:cNvPr>
          <p:cNvPicPr>
            <a:picLocks noGrp="1" noChangeAspect="1"/>
          </p:cNvPicPr>
          <p:nvPr>
            <p:ph idx="12"/>
          </p:nvPr>
        </p:nvPicPr>
        <p:blipFill>
          <a:blip r:embed="rId4">
            <a:extLst>
              <a:ext uri="{28A0092B-C50C-407E-A947-70E740481C1C}">
                <a14:useLocalDpi xmlns:a14="http://schemas.microsoft.com/office/drawing/2010/main" val="0"/>
              </a:ext>
            </a:extLst>
          </a:blip>
          <a:stretch>
            <a:fillRect/>
          </a:stretch>
        </p:blipFill>
        <p:spPr>
          <a:xfrm>
            <a:off x="5117299" y="2346325"/>
            <a:ext cx="3187714" cy="3644900"/>
          </a:xfrm>
        </p:spPr>
      </p:pic>
      <p:sp>
        <p:nvSpPr>
          <p:cNvPr id="2" name="Slide Number Placeholder 1">
            <a:extLst>
              <a:ext uri="{FF2B5EF4-FFF2-40B4-BE49-F238E27FC236}">
                <a16:creationId xmlns:a16="http://schemas.microsoft.com/office/drawing/2014/main" id="{F8A2F076-65F3-4B40-BEC1-F93EE9C19C4C}"/>
              </a:ext>
            </a:extLst>
          </p:cNvPr>
          <p:cNvSpPr>
            <a:spLocks noGrp="1"/>
          </p:cNvSpPr>
          <p:nvPr>
            <p:ph type="sldNum" sz="quarter" idx="13"/>
          </p:nvPr>
        </p:nvSpPr>
        <p:spPr/>
        <p:txBody>
          <a:bodyPr/>
          <a:lstStyle/>
          <a:p>
            <a:fld id="{01B752D2-2968-43DB-81D9-6408FEC57DFE}" type="slidenum">
              <a:rPr lang="en-GB" smtClean="0"/>
              <a:t>20</a:t>
            </a:fld>
            <a:endParaRPr lang="en-GB" dirty="0"/>
          </a:p>
        </p:txBody>
      </p:sp>
    </p:spTree>
    <p:extLst>
      <p:ext uri="{BB962C8B-B14F-4D97-AF65-F5344CB8AC3E}">
        <p14:creationId xmlns:p14="http://schemas.microsoft.com/office/powerpoint/2010/main" val="10204036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5E1AA-9041-4A5C-B20B-A6DDB476A6FB}"/>
              </a:ext>
            </a:extLst>
          </p:cNvPr>
          <p:cNvSpPr>
            <a:spLocks noGrp="1"/>
          </p:cNvSpPr>
          <p:nvPr>
            <p:ph type="title"/>
          </p:nvPr>
        </p:nvSpPr>
        <p:spPr/>
        <p:txBody>
          <a:bodyPr/>
          <a:lstStyle/>
          <a:p>
            <a:r>
              <a:rPr lang="en-GB" dirty="0"/>
              <a:t>Conclusions</a:t>
            </a:r>
          </a:p>
        </p:txBody>
      </p:sp>
      <p:sp>
        <p:nvSpPr>
          <p:cNvPr id="3" name="Content Placeholder 2">
            <a:extLst>
              <a:ext uri="{FF2B5EF4-FFF2-40B4-BE49-F238E27FC236}">
                <a16:creationId xmlns:a16="http://schemas.microsoft.com/office/drawing/2014/main" id="{FC2CE349-60B5-4DB3-BAF5-8D99DFD673A1}"/>
              </a:ext>
            </a:extLst>
          </p:cNvPr>
          <p:cNvSpPr>
            <a:spLocks noGrp="1"/>
          </p:cNvSpPr>
          <p:nvPr>
            <p:ph idx="1"/>
          </p:nvPr>
        </p:nvSpPr>
        <p:spPr/>
        <p:txBody>
          <a:bodyPr/>
          <a:lstStyle/>
          <a:p>
            <a:r>
              <a:rPr lang="en-GB" dirty="0"/>
              <a:t>The loss of parallel performance is inevitable for problems with load balancing and angular adaptivity.</a:t>
            </a:r>
          </a:p>
          <a:p>
            <a:endParaRPr lang="en-GB" dirty="0"/>
          </a:p>
          <a:p>
            <a:r>
              <a:rPr lang="en-GB" dirty="0"/>
              <a:t>The effect is a direct consequence of decomposing the spatial mesh but refining the angular domain, which results in large numbers of small partitions.</a:t>
            </a:r>
          </a:p>
          <a:p>
            <a:endParaRPr lang="en-GB" dirty="0"/>
          </a:p>
          <a:p>
            <a:r>
              <a:rPr lang="en-GB" dirty="0"/>
              <a:t>Future work will include investigating alternative communication patterns and adding penalty terms to our weight calculations.</a:t>
            </a:r>
          </a:p>
          <a:p>
            <a:endParaRPr lang="en-GB" dirty="0"/>
          </a:p>
          <a:p>
            <a:r>
              <a:rPr lang="en-GB" dirty="0"/>
              <a:t>Maximising parallel performance with adaptivity is an integral part for developing adaptive algorithms with robust error metrics.</a:t>
            </a:r>
          </a:p>
        </p:txBody>
      </p:sp>
      <p:sp>
        <p:nvSpPr>
          <p:cNvPr id="4" name="Slide Number Placeholder 3">
            <a:extLst>
              <a:ext uri="{FF2B5EF4-FFF2-40B4-BE49-F238E27FC236}">
                <a16:creationId xmlns:a16="http://schemas.microsoft.com/office/drawing/2014/main" id="{13CC757B-B762-4D80-8C03-8887596C0738}"/>
              </a:ext>
            </a:extLst>
          </p:cNvPr>
          <p:cNvSpPr>
            <a:spLocks noGrp="1"/>
          </p:cNvSpPr>
          <p:nvPr>
            <p:ph type="sldNum" sz="quarter" idx="10"/>
          </p:nvPr>
        </p:nvSpPr>
        <p:spPr/>
        <p:txBody>
          <a:bodyPr/>
          <a:lstStyle/>
          <a:p>
            <a:fld id="{01B752D2-2968-43DB-81D9-6408FEC57DFE}" type="slidenum">
              <a:rPr lang="en-GB" smtClean="0"/>
              <a:t>21</a:t>
            </a:fld>
            <a:endParaRPr lang="en-GB" dirty="0"/>
          </a:p>
        </p:txBody>
      </p:sp>
    </p:spTree>
    <p:extLst>
      <p:ext uri="{BB962C8B-B14F-4D97-AF65-F5344CB8AC3E}">
        <p14:creationId xmlns:p14="http://schemas.microsoft.com/office/powerpoint/2010/main" val="24042054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BC282-3671-483C-82C3-3782AC98F20E}"/>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F558D236-6048-44E5-92CF-CD0DE657D973}"/>
              </a:ext>
            </a:extLst>
          </p:cNvPr>
          <p:cNvSpPr>
            <a:spLocks noGrp="1"/>
          </p:cNvSpPr>
          <p:nvPr>
            <p:ph idx="1"/>
          </p:nvPr>
        </p:nvSpPr>
        <p:spPr>
          <a:xfrm>
            <a:off x="457200" y="2346581"/>
            <a:ext cx="8229600" cy="3644104"/>
          </a:xfrm>
        </p:spPr>
        <p:txBody>
          <a:bodyPr/>
          <a:lstStyle/>
          <a:p>
            <a:pPr marL="0" indent="0">
              <a:buNone/>
            </a:pPr>
            <a:r>
              <a:rPr lang="en-GB" sz="1200" dirty="0"/>
              <a:t>A. Adam, A. G. Buchan, M. D. Piggott, C. C. Pain, J. Hill, and M. A. </a:t>
            </a:r>
            <a:r>
              <a:rPr lang="en-GB" sz="1200" dirty="0" err="1"/>
              <a:t>Gofﬁn</a:t>
            </a:r>
            <a:r>
              <a:rPr lang="en-GB" sz="1200" dirty="0"/>
              <a:t>. “Adaptive Haar wavelets for the angular discretisation of spectral wave models.” Journal of Computational Physics, volume305, pp. 521–538 (2016).</a:t>
            </a:r>
            <a:br>
              <a:rPr lang="en-GB" sz="1200" dirty="0"/>
            </a:br>
            <a:r>
              <a:rPr lang="en-GB" sz="1200" dirty="0"/>
              <a:t>S. Dargaville, A. G. Buchan, R. P. Smedley-Stevenson, P. N. Smith, and C. C. Pain. “Scalable angular adaptivity for Boltzmann transport.” (2019). </a:t>
            </a:r>
            <a:br>
              <a:rPr lang="en-GB" sz="1200" dirty="0"/>
            </a:br>
            <a:r>
              <a:rPr lang="en-GB" sz="1200" dirty="0"/>
              <a:t>A. S. Candy. </a:t>
            </a:r>
            <a:r>
              <a:rPr lang="en-GB" sz="1200" dirty="0" err="1"/>
              <a:t>Subgrid</a:t>
            </a:r>
            <a:r>
              <a:rPr lang="en-GB" sz="1200" dirty="0"/>
              <a:t> scale modelling of transport processes. Ph.D. thesis, Imperial College London (2008). </a:t>
            </a:r>
            <a:br>
              <a:rPr lang="en-GB" sz="1200" dirty="0"/>
            </a:br>
            <a:r>
              <a:rPr lang="en-GB" sz="1200" dirty="0"/>
              <a:t>A. Cohen, W. </a:t>
            </a:r>
            <a:r>
              <a:rPr lang="en-GB" sz="1200" dirty="0" err="1"/>
              <a:t>Dahmen</a:t>
            </a:r>
            <a:r>
              <a:rPr lang="en-GB" sz="1200" dirty="0"/>
              <a:t>, and R. DeVore. “Adaptive Wavelet Techniques in Numerical Simulation.” In </a:t>
            </a:r>
            <a:r>
              <a:rPr lang="en-GB" sz="1200" dirty="0" err="1"/>
              <a:t>Encyclopedia</a:t>
            </a:r>
            <a:r>
              <a:rPr lang="en-GB" sz="1200" dirty="0"/>
              <a:t> of Computational Mechanics. John Wiley &amp; Sons, Ltd, Chichester, UK (2004). </a:t>
            </a:r>
            <a:br>
              <a:rPr lang="en-GB" sz="1200" dirty="0"/>
            </a:br>
            <a:r>
              <a:rPr lang="en-GB" sz="1200" dirty="0"/>
              <a:t>Y. Saad. “A Flexible Inner-Outer Preconditioned GMRES Algorithm.” SIAM Journal on Scientiﬁc Computing, volume14(2), pp. 461–469 (2005). </a:t>
            </a:r>
            <a:br>
              <a:rPr lang="en-GB" sz="1200" dirty="0"/>
            </a:br>
            <a:r>
              <a:rPr lang="en-GB" sz="1200" dirty="0"/>
              <a:t>S. Dargaville, A. G. Buchan, R. P. Smedley-Stevenson, P. N. Smith, and C. C. Pain. “Scalable angular adaptivity for Boltzmann transport.” (2019.</a:t>
            </a:r>
            <a:br>
              <a:rPr lang="en-GB" sz="1200" dirty="0"/>
            </a:br>
            <a:r>
              <a:rPr lang="en-GB" sz="1200" dirty="0"/>
              <a:t>G. </a:t>
            </a:r>
            <a:r>
              <a:rPr lang="en-GB" sz="1200" dirty="0" err="1"/>
              <a:t>Karypis</a:t>
            </a:r>
            <a:r>
              <a:rPr lang="en-GB" sz="1200" dirty="0"/>
              <a:t> and V. Kumar. “Multilevel Graph Partitioning Schemes.” [ICPP’95] International Conference on Parallel Processing, volume3, pp. 113–122 (1995). </a:t>
            </a:r>
            <a:br>
              <a:rPr lang="en-GB" sz="1200" dirty="0"/>
            </a:br>
            <a:r>
              <a:rPr lang="en-GB" sz="1200" dirty="0"/>
              <a:t>B. Hendrickson and K. Devine. “Dynamic load balancing in computational mechanics.” Computer Methods in Applied Mechanics and Engineering, volume 184(2-4), pp. 485–500 (2000). </a:t>
            </a:r>
            <a:br>
              <a:rPr lang="en-GB" sz="1200" dirty="0"/>
            </a:br>
            <a:r>
              <a:rPr lang="en-GB" sz="1200" dirty="0"/>
              <a:t>T. A. Brunner. “Forms of Approximate Radiation Transport.” Technical Report SAND20021778, Sandia National Laboratories, Albuquerque, New Mexico (2002).</a:t>
            </a:r>
          </a:p>
          <a:p>
            <a:pPr marL="0" indent="0">
              <a:buNone/>
            </a:pPr>
            <a:endParaRPr lang="en-GB" sz="1200" dirty="0"/>
          </a:p>
        </p:txBody>
      </p:sp>
      <p:sp>
        <p:nvSpPr>
          <p:cNvPr id="4" name="Slide Number Placeholder 3">
            <a:extLst>
              <a:ext uri="{FF2B5EF4-FFF2-40B4-BE49-F238E27FC236}">
                <a16:creationId xmlns:a16="http://schemas.microsoft.com/office/drawing/2014/main" id="{2F5D8B97-BAF1-4704-B5D3-016DF0F5CD08}"/>
              </a:ext>
            </a:extLst>
          </p:cNvPr>
          <p:cNvSpPr>
            <a:spLocks noGrp="1"/>
          </p:cNvSpPr>
          <p:nvPr>
            <p:ph type="sldNum" sz="quarter" idx="10"/>
          </p:nvPr>
        </p:nvSpPr>
        <p:spPr/>
        <p:txBody>
          <a:bodyPr/>
          <a:lstStyle/>
          <a:p>
            <a:fld id="{01B752D2-2968-43DB-81D9-6408FEC57DFE}" type="slidenum">
              <a:rPr lang="en-GB" smtClean="0"/>
              <a:t>22</a:t>
            </a:fld>
            <a:endParaRPr lang="en-GB" dirty="0"/>
          </a:p>
        </p:txBody>
      </p:sp>
    </p:spTree>
    <p:extLst>
      <p:ext uri="{BB962C8B-B14F-4D97-AF65-F5344CB8AC3E}">
        <p14:creationId xmlns:p14="http://schemas.microsoft.com/office/powerpoint/2010/main" val="34094367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6B9DC-D4FE-4956-9B12-F2235DD0A20C}"/>
              </a:ext>
            </a:extLst>
          </p:cNvPr>
          <p:cNvSpPr>
            <a:spLocks noGrp="1"/>
          </p:cNvSpPr>
          <p:nvPr>
            <p:ph type="title"/>
          </p:nvPr>
        </p:nvSpPr>
        <p:spPr/>
        <p:txBody>
          <a:bodyPr/>
          <a:lstStyle/>
          <a:p>
            <a:r>
              <a:rPr lang="en-GB" dirty="0"/>
              <a:t>Questions</a:t>
            </a:r>
          </a:p>
        </p:txBody>
      </p:sp>
      <p:pic>
        <p:nvPicPr>
          <p:cNvPr id="9" name="Content Placeholder 8">
            <a:extLst>
              <a:ext uri="{FF2B5EF4-FFF2-40B4-BE49-F238E27FC236}">
                <a16:creationId xmlns:a16="http://schemas.microsoft.com/office/drawing/2014/main" id="{546F4563-AABF-4EE0-8B29-37D0F1769C5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74013" y="1995464"/>
            <a:ext cx="6195974" cy="4346622"/>
          </a:xfrm>
        </p:spPr>
      </p:pic>
      <p:sp>
        <p:nvSpPr>
          <p:cNvPr id="3" name="Slide Number Placeholder 2">
            <a:extLst>
              <a:ext uri="{FF2B5EF4-FFF2-40B4-BE49-F238E27FC236}">
                <a16:creationId xmlns:a16="http://schemas.microsoft.com/office/drawing/2014/main" id="{49F73575-53E4-41D6-9214-228A32F222B9}"/>
              </a:ext>
            </a:extLst>
          </p:cNvPr>
          <p:cNvSpPr>
            <a:spLocks noGrp="1"/>
          </p:cNvSpPr>
          <p:nvPr>
            <p:ph type="sldNum" sz="quarter" idx="10"/>
          </p:nvPr>
        </p:nvSpPr>
        <p:spPr/>
        <p:txBody>
          <a:bodyPr/>
          <a:lstStyle/>
          <a:p>
            <a:fld id="{01B752D2-2968-43DB-81D9-6408FEC57DFE}" type="slidenum">
              <a:rPr lang="en-GB" smtClean="0"/>
              <a:t>23</a:t>
            </a:fld>
            <a:endParaRPr lang="en-GB" dirty="0"/>
          </a:p>
        </p:txBody>
      </p:sp>
    </p:spTree>
    <p:extLst>
      <p:ext uri="{BB962C8B-B14F-4D97-AF65-F5344CB8AC3E}">
        <p14:creationId xmlns:p14="http://schemas.microsoft.com/office/powerpoint/2010/main" val="30499707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6B9DC-D4FE-4956-9B12-F2235DD0A20C}"/>
              </a:ext>
            </a:extLst>
          </p:cNvPr>
          <p:cNvSpPr>
            <a:spLocks noGrp="1"/>
          </p:cNvSpPr>
          <p:nvPr>
            <p:ph type="title"/>
          </p:nvPr>
        </p:nvSpPr>
        <p:spPr/>
        <p:txBody>
          <a:bodyPr/>
          <a:lstStyle/>
          <a:p>
            <a:r>
              <a:rPr lang="en-GB" dirty="0"/>
              <a:t>Additional Slides</a:t>
            </a:r>
          </a:p>
        </p:txBody>
      </p:sp>
      <p:sp>
        <p:nvSpPr>
          <p:cNvPr id="3" name="Slide Number Placeholder 2">
            <a:extLst>
              <a:ext uri="{FF2B5EF4-FFF2-40B4-BE49-F238E27FC236}">
                <a16:creationId xmlns:a16="http://schemas.microsoft.com/office/drawing/2014/main" id="{73694AB7-9F88-4BF7-9FBE-B902C35BF292}"/>
              </a:ext>
            </a:extLst>
          </p:cNvPr>
          <p:cNvSpPr>
            <a:spLocks noGrp="1"/>
          </p:cNvSpPr>
          <p:nvPr>
            <p:ph type="sldNum" sz="quarter" idx="10"/>
          </p:nvPr>
        </p:nvSpPr>
        <p:spPr/>
        <p:txBody>
          <a:bodyPr/>
          <a:lstStyle/>
          <a:p>
            <a:fld id="{01B752D2-2968-43DB-81D9-6408FEC57DFE}" type="slidenum">
              <a:rPr lang="en-GB" smtClean="0"/>
              <a:t>24</a:t>
            </a:fld>
            <a:endParaRPr lang="en-GB" dirty="0"/>
          </a:p>
        </p:txBody>
      </p:sp>
    </p:spTree>
    <p:extLst>
      <p:ext uri="{BB962C8B-B14F-4D97-AF65-F5344CB8AC3E}">
        <p14:creationId xmlns:p14="http://schemas.microsoft.com/office/powerpoint/2010/main" val="28462293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5AA923A-ADC2-4324-BBB1-03A48CF33690}"/>
              </a:ext>
            </a:extLst>
          </p:cNvPr>
          <p:cNvSpPr>
            <a:spLocks noGrp="1"/>
          </p:cNvSpPr>
          <p:nvPr>
            <p:ph type="title"/>
          </p:nvPr>
        </p:nvSpPr>
        <p:spPr/>
        <p:txBody>
          <a:bodyPr/>
          <a:lstStyle/>
          <a:p>
            <a:r>
              <a:rPr lang="en-GB" dirty="0"/>
              <a:t>Haar wavelet compression</a:t>
            </a:r>
          </a:p>
        </p:txBody>
      </p:sp>
      <p:sp>
        <p:nvSpPr>
          <p:cNvPr id="12" name="Text Placeholder 11">
            <a:extLst>
              <a:ext uri="{FF2B5EF4-FFF2-40B4-BE49-F238E27FC236}">
                <a16:creationId xmlns:a16="http://schemas.microsoft.com/office/drawing/2014/main" id="{8874B576-62C6-4521-BBF0-871BAA6CB38F}"/>
              </a:ext>
            </a:extLst>
          </p:cNvPr>
          <p:cNvSpPr>
            <a:spLocks noGrp="1"/>
          </p:cNvSpPr>
          <p:nvPr>
            <p:ph type="body" sz="quarter" idx="16"/>
          </p:nvPr>
        </p:nvSpPr>
        <p:spPr>
          <a:xfrm>
            <a:off x="457201" y="5420142"/>
            <a:ext cx="8229599" cy="570541"/>
          </a:xfrm>
        </p:spPr>
        <p:txBody>
          <a:bodyPr/>
          <a:lstStyle/>
          <a:p>
            <a:r>
              <a:rPr lang="en-GB" dirty="0">
                <a:solidFill>
                  <a:schemeClr val="tx1"/>
                </a:solidFill>
              </a:rPr>
              <a:t>Compressing the quadtree into a 2-bit representation by iterating through the tree structure. The 2-bit signatures represent directions of the </a:t>
            </a:r>
            <a:r>
              <a:rPr lang="en-GB" dirty="0" err="1">
                <a:solidFill>
                  <a:schemeClr val="tx1"/>
                </a:solidFill>
              </a:rPr>
              <a:t>discertisation</a:t>
            </a:r>
            <a:r>
              <a:rPr lang="en-GB" dirty="0">
                <a:solidFill>
                  <a:schemeClr val="tx1"/>
                </a:solidFill>
              </a:rPr>
              <a:t> (angles) that are present with leaves (11), are present but have no leaves (10) or are missing. This compressed the wavelet discretisation by up to x32 and reduced the total message size sent during load balancing by 5 – 7%.</a:t>
            </a:r>
          </a:p>
        </p:txBody>
      </p:sp>
      <p:pic>
        <p:nvPicPr>
          <p:cNvPr id="22" name="Picture Placeholder 21">
            <a:extLst>
              <a:ext uri="{FF2B5EF4-FFF2-40B4-BE49-F238E27FC236}">
                <a16:creationId xmlns:a16="http://schemas.microsoft.com/office/drawing/2014/main" id="{3C6FB83D-22A4-496E-BFDB-C04AA981C7CB}"/>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t="-24609" b="-24609"/>
          <a:stretch/>
        </p:blipFill>
        <p:spPr>
          <a:xfrm>
            <a:off x="231649" y="2193166"/>
            <a:ext cx="4524312" cy="3192658"/>
          </a:xfrm>
        </p:spPr>
      </p:pic>
      <p:pic>
        <p:nvPicPr>
          <p:cNvPr id="24" name="Picture Placeholder 23" descr="A picture containing dark&#10;&#10;Description automatically generated">
            <a:extLst>
              <a:ext uri="{FF2B5EF4-FFF2-40B4-BE49-F238E27FC236}">
                <a16:creationId xmlns:a16="http://schemas.microsoft.com/office/drawing/2014/main" id="{8F0847B1-527F-4BED-929B-CB54F1F86FA9}"/>
              </a:ext>
            </a:extLst>
          </p:cNvPr>
          <p:cNvPicPr>
            <a:picLocks noGrp="1" noChangeAspect="1"/>
          </p:cNvPicPr>
          <p:nvPr>
            <p:ph type="pic" sz="quarter" idx="13"/>
          </p:nvPr>
        </p:nvPicPr>
        <p:blipFill rotWithShape="1">
          <a:blip r:embed="rId4">
            <a:extLst>
              <a:ext uri="{28A0092B-C50C-407E-A947-70E740481C1C}">
                <a14:useLocalDpi xmlns:a14="http://schemas.microsoft.com/office/drawing/2010/main" val="0"/>
              </a:ext>
            </a:extLst>
          </a:blip>
          <a:srcRect t="-5771" b="-5771"/>
          <a:stretch/>
        </p:blipFill>
        <p:spPr>
          <a:xfrm>
            <a:off x="4857433" y="2346581"/>
            <a:ext cx="3951287" cy="2788292"/>
          </a:xfrm>
        </p:spPr>
      </p:pic>
      <p:sp>
        <p:nvSpPr>
          <p:cNvPr id="2" name="Slide Number Placeholder 1">
            <a:extLst>
              <a:ext uri="{FF2B5EF4-FFF2-40B4-BE49-F238E27FC236}">
                <a16:creationId xmlns:a16="http://schemas.microsoft.com/office/drawing/2014/main" id="{BFF23877-00EC-414A-831C-5C4041760197}"/>
              </a:ext>
            </a:extLst>
          </p:cNvPr>
          <p:cNvSpPr>
            <a:spLocks noGrp="1"/>
          </p:cNvSpPr>
          <p:nvPr>
            <p:ph type="sldNum" sz="quarter" idx="17"/>
          </p:nvPr>
        </p:nvSpPr>
        <p:spPr/>
        <p:txBody>
          <a:bodyPr/>
          <a:lstStyle/>
          <a:p>
            <a:fld id="{01B752D2-2968-43DB-81D9-6408FEC57DFE}" type="slidenum">
              <a:rPr lang="en-GB" smtClean="0"/>
              <a:t>25</a:t>
            </a:fld>
            <a:endParaRPr lang="en-GB" dirty="0"/>
          </a:p>
        </p:txBody>
      </p:sp>
    </p:spTree>
    <p:extLst>
      <p:ext uri="{BB962C8B-B14F-4D97-AF65-F5344CB8AC3E}">
        <p14:creationId xmlns:p14="http://schemas.microsoft.com/office/powerpoint/2010/main" val="40091266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AB65B-94A9-4ED1-ACAD-804441FE5EE5}"/>
              </a:ext>
            </a:extLst>
          </p:cNvPr>
          <p:cNvSpPr>
            <a:spLocks noGrp="1"/>
          </p:cNvSpPr>
          <p:nvPr>
            <p:ph type="title"/>
          </p:nvPr>
        </p:nvSpPr>
        <p:spPr/>
        <p:txBody>
          <a:bodyPr/>
          <a:lstStyle/>
          <a:p>
            <a:r>
              <a:rPr lang="en-GB" dirty="0"/>
              <a:t>Performance of load balancing algorithm</a:t>
            </a:r>
          </a:p>
        </p:txBody>
      </p:sp>
      <p:sp>
        <p:nvSpPr>
          <p:cNvPr id="4" name="Text Placeholder 3">
            <a:extLst>
              <a:ext uri="{FF2B5EF4-FFF2-40B4-BE49-F238E27FC236}">
                <a16:creationId xmlns:a16="http://schemas.microsoft.com/office/drawing/2014/main" id="{8E71CB1A-84CB-4872-8F98-B5F0CE11C552}"/>
              </a:ext>
            </a:extLst>
          </p:cNvPr>
          <p:cNvSpPr>
            <a:spLocks noGrp="1"/>
          </p:cNvSpPr>
          <p:nvPr>
            <p:ph type="body" sz="quarter" idx="4294967295"/>
          </p:nvPr>
        </p:nvSpPr>
        <p:spPr>
          <a:xfrm>
            <a:off x="6340638" y="469900"/>
            <a:ext cx="2346162" cy="312291"/>
          </a:xfrm>
        </p:spPr>
        <p:txBody>
          <a:bodyPr/>
          <a:lstStyle/>
          <a:p>
            <a:endParaRPr lang="en-GB"/>
          </a:p>
        </p:txBody>
      </p:sp>
      <p:sp>
        <p:nvSpPr>
          <p:cNvPr id="5" name="Text Placeholder 4">
            <a:extLst>
              <a:ext uri="{FF2B5EF4-FFF2-40B4-BE49-F238E27FC236}">
                <a16:creationId xmlns:a16="http://schemas.microsoft.com/office/drawing/2014/main" id="{EE5C577E-85EF-46AB-993E-3F173E7E27AB}"/>
              </a:ext>
            </a:extLst>
          </p:cNvPr>
          <p:cNvSpPr>
            <a:spLocks noGrp="1"/>
          </p:cNvSpPr>
          <p:nvPr>
            <p:ph type="body" sz="quarter" idx="4294967295"/>
          </p:nvPr>
        </p:nvSpPr>
        <p:spPr>
          <a:xfrm>
            <a:off x="7095256" y="791391"/>
            <a:ext cx="1591545" cy="257175"/>
          </a:xfrm>
        </p:spPr>
        <p:txBody>
          <a:bodyPr/>
          <a:lstStyle/>
          <a:p>
            <a:endParaRPr lang="en-GB"/>
          </a:p>
        </p:txBody>
      </p:sp>
      <p:pic>
        <p:nvPicPr>
          <p:cNvPr id="8" name="Content Placeholder 7">
            <a:extLst>
              <a:ext uri="{FF2B5EF4-FFF2-40B4-BE49-F238E27FC236}">
                <a16:creationId xmlns:a16="http://schemas.microsoft.com/office/drawing/2014/main" id="{ED098DA7-0755-419A-95AC-B312760B68C9}"/>
              </a:ext>
            </a:extLst>
          </p:cNvPr>
          <p:cNvPicPr>
            <a:picLocks noGrp="1" noChangeAspect="1"/>
          </p:cNvPicPr>
          <p:nvPr>
            <p:ph idx="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64677" y="1992609"/>
            <a:ext cx="5814646" cy="4352332"/>
          </a:xfrm>
        </p:spPr>
      </p:pic>
      <p:sp>
        <p:nvSpPr>
          <p:cNvPr id="3" name="Slide Number Placeholder 2">
            <a:extLst>
              <a:ext uri="{FF2B5EF4-FFF2-40B4-BE49-F238E27FC236}">
                <a16:creationId xmlns:a16="http://schemas.microsoft.com/office/drawing/2014/main" id="{8F55508E-D5A5-4A73-A11D-9756BC42CEEA}"/>
              </a:ext>
            </a:extLst>
          </p:cNvPr>
          <p:cNvSpPr>
            <a:spLocks noGrp="1"/>
          </p:cNvSpPr>
          <p:nvPr>
            <p:ph type="sldNum" sz="quarter" idx="10"/>
          </p:nvPr>
        </p:nvSpPr>
        <p:spPr/>
        <p:txBody>
          <a:bodyPr/>
          <a:lstStyle/>
          <a:p>
            <a:fld id="{01B752D2-2968-43DB-81D9-6408FEC57DFE}" type="slidenum">
              <a:rPr lang="en-GB" smtClean="0"/>
              <a:t>26</a:t>
            </a:fld>
            <a:endParaRPr lang="en-GB" dirty="0"/>
          </a:p>
        </p:txBody>
      </p:sp>
    </p:spTree>
    <p:extLst>
      <p:ext uri="{BB962C8B-B14F-4D97-AF65-F5344CB8AC3E}">
        <p14:creationId xmlns:p14="http://schemas.microsoft.com/office/powerpoint/2010/main" val="26060151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1CE72EA-F26F-4004-9265-63ADBE6C3A0F}"/>
              </a:ext>
            </a:extLst>
          </p:cNvPr>
          <p:cNvSpPr>
            <a:spLocks noGrp="1"/>
          </p:cNvSpPr>
          <p:nvPr>
            <p:ph type="title"/>
          </p:nvPr>
        </p:nvSpPr>
        <p:spPr/>
        <p:txBody>
          <a:bodyPr/>
          <a:lstStyle/>
          <a:p>
            <a:r>
              <a:rPr lang="en-GB" dirty="0"/>
              <a:t>Introduction: FETCH2</a:t>
            </a:r>
          </a:p>
        </p:txBody>
      </p:sp>
      <p:sp>
        <p:nvSpPr>
          <p:cNvPr id="2" name="Content Placeholder 1">
            <a:extLst>
              <a:ext uri="{FF2B5EF4-FFF2-40B4-BE49-F238E27FC236}">
                <a16:creationId xmlns:a16="http://schemas.microsoft.com/office/drawing/2014/main" id="{26592818-2D1E-4E6F-BC2F-13FEC36E61E2}"/>
              </a:ext>
            </a:extLst>
          </p:cNvPr>
          <p:cNvSpPr>
            <a:spLocks noGrp="1"/>
          </p:cNvSpPr>
          <p:nvPr>
            <p:ph idx="1"/>
          </p:nvPr>
        </p:nvSpPr>
        <p:spPr/>
        <p:txBody>
          <a:bodyPr/>
          <a:lstStyle/>
          <a:p>
            <a:r>
              <a:rPr lang="en-GB" dirty="0"/>
              <a:t>FETCH2 is a Deterministic Finite Element code developed by AMCG in Imperial College London.</a:t>
            </a:r>
          </a:p>
          <a:p>
            <a:endParaRPr lang="en-GB" dirty="0"/>
          </a:p>
          <a:p>
            <a:r>
              <a:rPr lang="en-GB" dirty="0"/>
              <a:t>Features include:</a:t>
            </a:r>
          </a:p>
          <a:p>
            <a:pPr lvl="1"/>
            <a:r>
              <a:rPr lang="en-GB" dirty="0"/>
              <a:t>Regular &amp; Goal based spatial adaptivity.</a:t>
            </a:r>
          </a:p>
          <a:p>
            <a:pPr lvl="1"/>
            <a:r>
              <a:rPr lang="en-GB" dirty="0"/>
              <a:t>Regular &amp; Goal based anisotropic angular adaptivity.</a:t>
            </a:r>
          </a:p>
          <a:p>
            <a:pPr lvl="1"/>
            <a:r>
              <a:rPr lang="en-GB" dirty="0"/>
              <a:t>Large-scale parallelism.</a:t>
            </a:r>
          </a:p>
          <a:p>
            <a:pPr lvl="1"/>
            <a:r>
              <a:rPr lang="en-GB" dirty="0"/>
              <a:t>Load balancing capabilities with tools like ParMETIS and Zoltan.</a:t>
            </a:r>
          </a:p>
          <a:p>
            <a:pPr lvl="1"/>
            <a:endParaRPr lang="en-GB" dirty="0"/>
          </a:p>
          <a:p>
            <a:pPr lvl="1"/>
            <a:endParaRPr lang="en-GB" dirty="0"/>
          </a:p>
        </p:txBody>
      </p:sp>
      <p:sp>
        <p:nvSpPr>
          <p:cNvPr id="4" name="Slide Number Placeholder 3">
            <a:extLst>
              <a:ext uri="{FF2B5EF4-FFF2-40B4-BE49-F238E27FC236}">
                <a16:creationId xmlns:a16="http://schemas.microsoft.com/office/drawing/2014/main" id="{4D6979A4-C086-4652-ABAF-D8FD8ED6542C}"/>
              </a:ext>
            </a:extLst>
          </p:cNvPr>
          <p:cNvSpPr>
            <a:spLocks noGrp="1"/>
          </p:cNvSpPr>
          <p:nvPr>
            <p:ph type="sldNum" sz="quarter" idx="10"/>
          </p:nvPr>
        </p:nvSpPr>
        <p:spPr/>
        <p:txBody>
          <a:bodyPr/>
          <a:lstStyle/>
          <a:p>
            <a:fld id="{01B752D2-2968-43DB-81D9-6408FEC57DFE}" type="slidenum">
              <a:rPr lang="en-GB" smtClean="0"/>
              <a:t>27</a:t>
            </a:fld>
            <a:endParaRPr lang="en-GB" dirty="0"/>
          </a:p>
        </p:txBody>
      </p:sp>
    </p:spTree>
    <p:extLst>
      <p:ext uri="{BB962C8B-B14F-4D97-AF65-F5344CB8AC3E}">
        <p14:creationId xmlns:p14="http://schemas.microsoft.com/office/powerpoint/2010/main" val="15341289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A19C1B00-0CD5-4608-AF60-855BF362C2C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269372"/>
            <a:ext cx="8229600" cy="4633580"/>
          </a:xfrm>
        </p:spPr>
      </p:pic>
      <p:sp>
        <p:nvSpPr>
          <p:cNvPr id="2" name="Slide Number Placeholder 1">
            <a:extLst>
              <a:ext uri="{FF2B5EF4-FFF2-40B4-BE49-F238E27FC236}">
                <a16:creationId xmlns:a16="http://schemas.microsoft.com/office/drawing/2014/main" id="{417DD72D-0131-4E91-B705-F06E324EBF94}"/>
              </a:ext>
            </a:extLst>
          </p:cNvPr>
          <p:cNvSpPr>
            <a:spLocks noGrp="1"/>
          </p:cNvSpPr>
          <p:nvPr>
            <p:ph type="sldNum" sz="quarter" idx="10"/>
          </p:nvPr>
        </p:nvSpPr>
        <p:spPr/>
        <p:txBody>
          <a:bodyPr/>
          <a:lstStyle/>
          <a:p>
            <a:fld id="{01B752D2-2968-43DB-81D9-6408FEC57DFE}" type="slidenum">
              <a:rPr lang="en-GB" smtClean="0"/>
              <a:t>28</a:t>
            </a:fld>
            <a:endParaRPr lang="en-GB" dirty="0"/>
          </a:p>
        </p:txBody>
      </p:sp>
    </p:spTree>
    <p:extLst>
      <p:ext uri="{BB962C8B-B14F-4D97-AF65-F5344CB8AC3E}">
        <p14:creationId xmlns:p14="http://schemas.microsoft.com/office/powerpoint/2010/main" val="12073339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CustomShape 1"/>
          <p:cNvSpPr/>
          <p:nvPr/>
        </p:nvSpPr>
        <p:spPr>
          <a:xfrm>
            <a:off x="457200" y="2346480"/>
            <a:ext cx="3950280" cy="364356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343080" indent="-342360">
              <a:lnSpc>
                <a:spcPct val="100000"/>
              </a:lnSpc>
              <a:spcBef>
                <a:spcPts val="1417"/>
              </a:spcBef>
              <a:buClr>
                <a:srgbClr val="0085CA"/>
              </a:buClr>
              <a:buFont typeface="Arial"/>
              <a:buChar char="•"/>
            </a:pPr>
            <a:r>
              <a:rPr lang="en-GB" sz="1800" b="0" strike="noStrike" spc="-1" dirty="0">
                <a:solidFill>
                  <a:srgbClr val="000000"/>
                </a:solidFill>
                <a:latin typeface="Arial"/>
              </a:rPr>
              <a:t>Mesh adaptivity allows for localised refinement and de-refinement.</a:t>
            </a:r>
            <a:endParaRPr lang="en-GB" sz="1800" b="0" strike="noStrike" spc="-1" dirty="0">
              <a:latin typeface="Arial"/>
            </a:endParaRPr>
          </a:p>
          <a:p>
            <a:pPr marL="343080" indent="-342360">
              <a:lnSpc>
                <a:spcPct val="100000"/>
              </a:lnSpc>
              <a:spcBef>
                <a:spcPts val="1417"/>
              </a:spcBef>
              <a:buClr>
                <a:srgbClr val="0085CA"/>
              </a:buClr>
              <a:buFont typeface="Arial"/>
              <a:buChar char="•"/>
            </a:pPr>
            <a:r>
              <a:rPr lang="en-GB" sz="1800" b="0" strike="noStrike" spc="-1" dirty="0">
                <a:solidFill>
                  <a:srgbClr val="000000"/>
                </a:solidFill>
                <a:latin typeface="Arial"/>
              </a:rPr>
              <a:t>Shielding problems are highly dependent on the directional part of radiation, described by an angular mesh.</a:t>
            </a:r>
            <a:endParaRPr lang="en-GB" sz="1800" b="0" strike="noStrike" spc="-1" dirty="0">
              <a:latin typeface="Arial"/>
            </a:endParaRPr>
          </a:p>
          <a:p>
            <a:pPr marL="343080" indent="-342360">
              <a:lnSpc>
                <a:spcPct val="100000"/>
              </a:lnSpc>
              <a:spcBef>
                <a:spcPts val="360"/>
              </a:spcBef>
              <a:buClr>
                <a:srgbClr val="0085CA"/>
              </a:buClr>
              <a:buFont typeface="Arial"/>
              <a:buChar char="•"/>
            </a:pPr>
            <a:r>
              <a:rPr lang="en-GB" sz="1800" b="0" strike="noStrike" spc="-1" dirty="0">
                <a:solidFill>
                  <a:srgbClr val="000000"/>
                </a:solidFill>
                <a:latin typeface="Arial"/>
              </a:rPr>
              <a:t>We used a non-standard  Haar wavelets decomposition for the angular mesh, with the azimuthal  and polar angles being equal within the element.</a:t>
            </a:r>
            <a:endParaRPr lang="en-GB" sz="1800" b="0" strike="noStrike" spc="-1" dirty="0">
              <a:latin typeface="Arial"/>
            </a:endParaRPr>
          </a:p>
        </p:txBody>
      </p:sp>
      <p:sp>
        <p:nvSpPr>
          <p:cNvPr id="361" name="CustomShape 2"/>
          <p:cNvSpPr/>
          <p:nvPr/>
        </p:nvSpPr>
        <p:spPr>
          <a:xfrm>
            <a:off x="457200" y="1487880"/>
            <a:ext cx="8228880" cy="506880"/>
          </a:xfrm>
          <a:prstGeom prst="rect">
            <a:avLst/>
          </a:prstGeom>
          <a:noFill/>
          <a:ln>
            <a:noFill/>
          </a:ln>
        </p:spPr>
        <p:style>
          <a:lnRef idx="0">
            <a:scrgbClr r="0" g="0" b="0"/>
          </a:lnRef>
          <a:fillRef idx="0">
            <a:scrgbClr r="0" g="0" b="0"/>
          </a:fillRef>
          <a:effectRef idx="0">
            <a:scrgbClr r="0" g="0" b="0"/>
          </a:effectRef>
          <a:fontRef idx="minor"/>
        </p:style>
        <p:txBody>
          <a:bodyPr lIns="0" tIns="45000" rIns="0" bIns="0" anchor="ctr">
            <a:noAutofit/>
          </a:bodyPr>
          <a:lstStyle/>
          <a:p>
            <a:pPr>
              <a:lnSpc>
                <a:spcPct val="100000"/>
              </a:lnSpc>
            </a:pPr>
            <a:r>
              <a:rPr lang="en-GB" sz="2800" b="1" strike="noStrike" spc="-1" dirty="0">
                <a:solidFill>
                  <a:srgbClr val="0085CA"/>
                </a:solidFill>
                <a:latin typeface="Arial"/>
              </a:rPr>
              <a:t>Adaptive Mesh Refinement</a:t>
            </a:r>
            <a:endParaRPr lang="en-GB" sz="2800" b="0" strike="noStrike" spc="-1" dirty="0">
              <a:latin typeface="Arial"/>
            </a:endParaRPr>
          </a:p>
        </p:txBody>
      </p:sp>
      <p:pic>
        <p:nvPicPr>
          <p:cNvPr id="363" name="Picture 362"/>
          <p:cNvPicPr/>
          <p:nvPr/>
        </p:nvPicPr>
        <p:blipFill>
          <a:blip r:embed="rId2"/>
          <a:stretch/>
        </p:blipFill>
        <p:spPr>
          <a:xfrm>
            <a:off x="4735800" y="2636280"/>
            <a:ext cx="3950280" cy="3063960"/>
          </a:xfrm>
          <a:prstGeom prst="rect">
            <a:avLst/>
          </a:prstGeom>
          <a:ln>
            <a:noFill/>
          </a:ln>
        </p:spPr>
      </p:pic>
      <p:sp>
        <p:nvSpPr>
          <p:cNvPr id="2" name="Slide Number Placeholder 1">
            <a:extLst>
              <a:ext uri="{FF2B5EF4-FFF2-40B4-BE49-F238E27FC236}">
                <a16:creationId xmlns:a16="http://schemas.microsoft.com/office/drawing/2014/main" id="{346292FA-8DBE-4FF3-BF7F-644FE2F5F1BA}"/>
              </a:ext>
            </a:extLst>
          </p:cNvPr>
          <p:cNvSpPr>
            <a:spLocks noGrp="1"/>
          </p:cNvSpPr>
          <p:nvPr>
            <p:ph type="sldNum" sz="quarter" idx="10"/>
          </p:nvPr>
        </p:nvSpPr>
        <p:spPr/>
        <p:txBody>
          <a:bodyPr/>
          <a:lstStyle/>
          <a:p>
            <a:fld id="{01B752D2-2968-43DB-81D9-6408FEC57DFE}" type="slidenum">
              <a:rPr lang="en-GB" smtClean="0"/>
              <a:t>29</a:t>
            </a:fld>
            <a:endParaRPr lang="en-GB"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AF668A-C7BC-4EA2-86D7-D65D2AC3FD52}"/>
              </a:ext>
            </a:extLst>
          </p:cNvPr>
          <p:cNvSpPr>
            <a:spLocks noGrp="1"/>
          </p:cNvSpPr>
          <p:nvPr>
            <p:ph idx="11"/>
          </p:nvPr>
        </p:nvSpPr>
        <p:spPr>
          <a:xfrm>
            <a:off x="457199" y="2235200"/>
            <a:ext cx="4858513" cy="4051300"/>
          </a:xfrm>
        </p:spPr>
        <p:txBody>
          <a:bodyPr/>
          <a:lstStyle/>
          <a:p>
            <a:r>
              <a:rPr lang="en-GB" dirty="0"/>
              <a:t>Haar wavelets are hierarchical with compact support.</a:t>
            </a:r>
          </a:p>
          <a:p>
            <a:r>
              <a:rPr lang="en-GB" dirty="0"/>
              <a:t>Based on norm-equivalence and cancelation properties:</a:t>
            </a:r>
          </a:p>
          <a:p>
            <a:r>
              <a:rPr lang="en-GB" dirty="0"/>
              <a:t>norm-equivalence: small coefficients have a small contribution to the approximated norm</a:t>
            </a:r>
          </a:p>
          <a:p>
            <a:r>
              <a:rPr lang="en-GB" dirty="0"/>
              <a:t>cancellation properties: </a:t>
            </a:r>
            <a:br>
              <a:rPr lang="en-GB" dirty="0"/>
            </a:br>
            <a:r>
              <a:rPr lang="en-GB" dirty="0"/>
              <a:t>over smooth regions of support coefficients are smooth</a:t>
            </a:r>
          </a:p>
          <a:p>
            <a:r>
              <a:rPr lang="en-GB" dirty="0"/>
              <a:t>Regular adaptivity error metric by thresholding.</a:t>
            </a:r>
            <a:br>
              <a:rPr lang="en-GB" dirty="0"/>
            </a:br>
            <a:br>
              <a:rPr lang="en-GB" b="1" dirty="0"/>
            </a:br>
            <a:endParaRPr lang="en-GB" b="1" dirty="0"/>
          </a:p>
        </p:txBody>
      </p:sp>
      <p:sp>
        <p:nvSpPr>
          <p:cNvPr id="2" name="Title 1">
            <a:extLst>
              <a:ext uri="{FF2B5EF4-FFF2-40B4-BE49-F238E27FC236}">
                <a16:creationId xmlns:a16="http://schemas.microsoft.com/office/drawing/2014/main" id="{AACAD6EA-7D32-443B-A91D-F4F6DFFBF584}"/>
              </a:ext>
            </a:extLst>
          </p:cNvPr>
          <p:cNvSpPr>
            <a:spLocks noGrp="1"/>
          </p:cNvSpPr>
          <p:nvPr>
            <p:ph type="title"/>
          </p:nvPr>
        </p:nvSpPr>
        <p:spPr/>
        <p:txBody>
          <a:bodyPr/>
          <a:lstStyle/>
          <a:p>
            <a:r>
              <a:rPr lang="en-GB" dirty="0"/>
              <a:t>Haar wavelet angular discretisation</a:t>
            </a:r>
          </a:p>
        </p:txBody>
      </p:sp>
      <p:pic>
        <p:nvPicPr>
          <p:cNvPr id="8" name="Content Placeholder 7">
            <a:extLst>
              <a:ext uri="{FF2B5EF4-FFF2-40B4-BE49-F238E27FC236}">
                <a16:creationId xmlns:a16="http://schemas.microsoft.com/office/drawing/2014/main" id="{16413DF3-5F98-4691-BFF3-68A8EE431ABA}"/>
              </a:ext>
            </a:extLst>
          </p:cNvPr>
          <p:cNvPicPr>
            <a:picLocks noGrp="1" noChangeAspect="1"/>
          </p:cNvPicPr>
          <p:nvPr>
            <p:ph idx="12"/>
          </p:nvPr>
        </p:nvPicPr>
        <p:blipFill>
          <a:blip r:embed="rId3">
            <a:extLst>
              <a:ext uri="{28A0092B-C50C-407E-A947-70E740481C1C}">
                <a14:useLocalDpi xmlns:a14="http://schemas.microsoft.com/office/drawing/2010/main" val="0"/>
              </a:ext>
            </a:extLst>
          </a:blip>
          <a:stretch>
            <a:fillRect/>
          </a:stretch>
        </p:blipFill>
        <p:spPr>
          <a:xfrm>
            <a:off x="4304324" y="3860164"/>
            <a:ext cx="4382476" cy="2046478"/>
          </a:xfrm>
        </p:spPr>
      </p:pic>
      <p:pic>
        <p:nvPicPr>
          <p:cNvPr id="5" name="Content Placeholder 5">
            <a:extLst>
              <a:ext uri="{FF2B5EF4-FFF2-40B4-BE49-F238E27FC236}">
                <a16:creationId xmlns:a16="http://schemas.microsoft.com/office/drawing/2014/main" id="{E906B7D9-71B0-4E4A-BF1B-CEABAC9AE193}"/>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6554280" y="1487908"/>
            <a:ext cx="2132520" cy="2132520"/>
          </a:xfrm>
          <a:prstGeom prst="rect">
            <a:avLst/>
          </a:prstGeom>
        </p:spPr>
      </p:pic>
      <p:sp>
        <p:nvSpPr>
          <p:cNvPr id="4" name="Slide Number Placeholder 3">
            <a:extLst>
              <a:ext uri="{FF2B5EF4-FFF2-40B4-BE49-F238E27FC236}">
                <a16:creationId xmlns:a16="http://schemas.microsoft.com/office/drawing/2014/main" id="{8394CB55-2014-4CB9-A0D1-8316C970DFC9}"/>
              </a:ext>
            </a:extLst>
          </p:cNvPr>
          <p:cNvSpPr>
            <a:spLocks noGrp="1"/>
          </p:cNvSpPr>
          <p:nvPr>
            <p:ph type="sldNum" sz="quarter" idx="13"/>
          </p:nvPr>
        </p:nvSpPr>
        <p:spPr/>
        <p:txBody>
          <a:bodyPr/>
          <a:lstStyle/>
          <a:p>
            <a:fld id="{01B752D2-2968-43DB-81D9-6408FEC57DFE}" type="slidenum">
              <a:rPr lang="en-GB" smtClean="0"/>
              <a:t>3</a:t>
            </a:fld>
            <a:endParaRPr lang="en-GB" dirty="0"/>
          </a:p>
        </p:txBody>
      </p:sp>
    </p:spTree>
    <p:extLst>
      <p:ext uri="{BB962C8B-B14F-4D97-AF65-F5344CB8AC3E}">
        <p14:creationId xmlns:p14="http://schemas.microsoft.com/office/powerpoint/2010/main" val="11828960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1"/>
          </p:nvPr>
        </p:nvSpPr>
        <p:spPr>
          <a:xfrm>
            <a:off x="457199" y="2346580"/>
            <a:ext cx="3950877" cy="3917741"/>
          </a:xfrm>
        </p:spPr>
        <p:txBody>
          <a:bodyPr/>
          <a:lstStyle/>
          <a:p>
            <a:r>
              <a:rPr lang="en-US" dirty="0"/>
              <a:t>The load balancing algorithm decomposes the spatial mesh. </a:t>
            </a:r>
          </a:p>
          <a:p>
            <a:r>
              <a:rPr lang="en-US" dirty="0"/>
              <a:t>However,  the imbalances in work exist in the angular mesh and not in the spatial.</a:t>
            </a:r>
          </a:p>
          <a:p>
            <a:r>
              <a:rPr lang="en-US" dirty="0"/>
              <a:t>The mismatch between the decomposed mesh and the imbalanced mesh creates complications to parallel performance as seen later on.</a:t>
            </a:r>
          </a:p>
        </p:txBody>
      </p:sp>
      <p:sp>
        <p:nvSpPr>
          <p:cNvPr id="3" name="Title 2"/>
          <p:cNvSpPr>
            <a:spLocks noGrp="1"/>
          </p:cNvSpPr>
          <p:nvPr>
            <p:ph type="title"/>
          </p:nvPr>
        </p:nvSpPr>
        <p:spPr/>
        <p:txBody>
          <a:bodyPr/>
          <a:lstStyle/>
          <a:p>
            <a:r>
              <a:rPr lang="en-US" dirty="0"/>
              <a:t>Importance of load balancing		</a:t>
            </a:r>
          </a:p>
        </p:txBody>
      </p:sp>
      <p:pic>
        <p:nvPicPr>
          <p:cNvPr id="8" name="Content Placeholder 7">
            <a:extLst>
              <a:ext uri="{FF2B5EF4-FFF2-40B4-BE49-F238E27FC236}">
                <a16:creationId xmlns:a16="http://schemas.microsoft.com/office/drawing/2014/main" id="{39FA72F1-26E2-40FD-BE27-B8F85BEFFC86}"/>
              </a:ext>
            </a:extLst>
          </p:cNvPr>
          <p:cNvPicPr>
            <a:picLocks noGrp="1" noChangeAspect="1"/>
          </p:cNvPicPr>
          <p:nvPr>
            <p:ph idx="12"/>
          </p:nvPr>
        </p:nvPicPr>
        <p:blipFill>
          <a:blip r:embed="rId3">
            <a:extLst>
              <a:ext uri="{28A0092B-C50C-407E-A947-70E740481C1C}">
                <a14:useLocalDpi xmlns:a14="http://schemas.microsoft.com/office/drawing/2010/main" val="0"/>
              </a:ext>
            </a:extLst>
          </a:blip>
          <a:stretch>
            <a:fillRect/>
          </a:stretch>
        </p:blipFill>
        <p:spPr>
          <a:xfrm>
            <a:off x="4888706" y="2346325"/>
            <a:ext cx="3644900" cy="3644900"/>
          </a:xfrm>
        </p:spPr>
      </p:pic>
      <p:sp>
        <p:nvSpPr>
          <p:cNvPr id="4" name="Slide Number Placeholder 3">
            <a:extLst>
              <a:ext uri="{FF2B5EF4-FFF2-40B4-BE49-F238E27FC236}">
                <a16:creationId xmlns:a16="http://schemas.microsoft.com/office/drawing/2014/main" id="{E9BA7120-32FC-40F9-A1A0-3F4F252F45A5}"/>
              </a:ext>
            </a:extLst>
          </p:cNvPr>
          <p:cNvSpPr>
            <a:spLocks noGrp="1"/>
          </p:cNvSpPr>
          <p:nvPr>
            <p:ph type="sldNum" sz="quarter" idx="13"/>
          </p:nvPr>
        </p:nvSpPr>
        <p:spPr/>
        <p:txBody>
          <a:bodyPr/>
          <a:lstStyle/>
          <a:p>
            <a:fld id="{01B752D2-2968-43DB-81D9-6408FEC57DFE}" type="slidenum">
              <a:rPr lang="en-GB" smtClean="0"/>
              <a:t>30</a:t>
            </a:fld>
            <a:endParaRPr lang="en-GB" dirty="0"/>
          </a:p>
        </p:txBody>
      </p:sp>
    </p:spTree>
    <p:extLst>
      <p:ext uri="{BB962C8B-B14F-4D97-AF65-F5344CB8AC3E}">
        <p14:creationId xmlns:p14="http://schemas.microsoft.com/office/powerpoint/2010/main" val="17967377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DB116-434F-491A-A84E-2A6CEE405D4A}"/>
              </a:ext>
            </a:extLst>
          </p:cNvPr>
          <p:cNvSpPr>
            <a:spLocks noGrp="1"/>
          </p:cNvSpPr>
          <p:nvPr>
            <p:ph type="title"/>
          </p:nvPr>
        </p:nvSpPr>
        <p:spPr/>
        <p:txBody>
          <a:bodyPr/>
          <a:lstStyle/>
          <a:p>
            <a:r>
              <a:rPr lang="en-GB" dirty="0"/>
              <a:t>Brunner lattice</a:t>
            </a:r>
          </a:p>
        </p:txBody>
      </p:sp>
      <p:pic>
        <p:nvPicPr>
          <p:cNvPr id="23" name="Picture Placeholder 22">
            <a:extLst>
              <a:ext uri="{FF2B5EF4-FFF2-40B4-BE49-F238E27FC236}">
                <a16:creationId xmlns:a16="http://schemas.microsoft.com/office/drawing/2014/main" id="{1ED9F2D8-9363-4DF3-87F3-6D39A7166292}"/>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41051" r="-41051"/>
          <a:stretch/>
        </p:blipFill>
        <p:spPr/>
      </p:pic>
      <mc:AlternateContent xmlns:mc="http://schemas.openxmlformats.org/markup-compatibility/2006" xmlns:a14="http://schemas.microsoft.com/office/drawing/2010/main">
        <mc:Choice Requires="a14">
          <p:sp>
            <p:nvSpPr>
              <p:cNvPr id="17" name="Text Placeholder 16">
                <a:extLst>
                  <a:ext uri="{FF2B5EF4-FFF2-40B4-BE49-F238E27FC236}">
                    <a16:creationId xmlns:a16="http://schemas.microsoft.com/office/drawing/2014/main" id="{54F6CC74-598A-42E6-8DAA-3A6783F40F7E}"/>
                  </a:ext>
                </a:extLst>
              </p:cNvPr>
              <p:cNvSpPr>
                <a:spLocks noGrp="1"/>
              </p:cNvSpPr>
              <p:nvPr>
                <p:ph type="body" sz="quarter" idx="14"/>
              </p:nvPr>
            </p:nvSpPr>
            <p:spPr>
              <a:xfrm>
                <a:off x="4735513" y="5420143"/>
                <a:ext cx="4091495" cy="570541"/>
              </a:xfrm>
            </p:spPr>
            <p:txBody>
              <a:bodyPr/>
              <a:lstStyle/>
              <a:p>
                <a:r>
                  <a:rPr lang="en-GB" dirty="0">
                    <a:solidFill>
                      <a:schemeClr val="tx1"/>
                    </a:solidFill>
                    <a:sym typeface="Wingdings" panose="05000000000000000000" pitchFamily="2" charset="2"/>
                  </a:rPr>
                  <a:t>Dogleg shielding problem</a:t>
                </a:r>
              </a:p>
              <a:p>
                <a:r>
                  <a:rPr lang="en-GB" dirty="0">
                    <a:solidFill>
                      <a:schemeClr val="tx1"/>
                    </a:solidFill>
                    <a:sym typeface="Wingdings" panose="05000000000000000000" pitchFamily="2" charset="2"/>
                  </a:rPr>
                  <a:t>Material properties:</a:t>
                </a:r>
              </a:p>
              <a:p>
                <a:r>
                  <a:rPr lang="en-GB" dirty="0">
                    <a:solidFill>
                      <a:srgbClr val="666666"/>
                    </a:solidFill>
                    <a:sym typeface="Wingdings" panose="05000000000000000000" pitchFamily="2" charset="2"/>
                  </a:rPr>
                  <a:t></a:t>
                </a:r>
                <a:r>
                  <a:rPr lang="en-GB" dirty="0">
                    <a:solidFill>
                      <a:srgbClr val="FF0000"/>
                    </a:solidFill>
                    <a:sym typeface="Wingdings" panose="05000000000000000000" pitchFamily="2" charset="2"/>
                  </a:rPr>
                  <a:t> </a:t>
                </a:r>
                <a14:m>
                  <m:oMath xmlns:m="http://schemas.openxmlformats.org/officeDocument/2006/math">
                    <m:sSub>
                      <m:sSubPr>
                        <m:ctrlPr>
                          <a:rPr lang="en-GB" i="1">
                            <a:solidFill>
                              <a:schemeClr val="tx1"/>
                            </a:solidFill>
                            <a:latin typeface="Cambria Math" panose="02040503050406030204" pitchFamily="18" charset="0"/>
                            <a:sym typeface="Wingdings" panose="05000000000000000000" pitchFamily="2" charset="2"/>
                          </a:rPr>
                        </m:ctrlPr>
                      </m:sSubPr>
                      <m:e>
                        <m:r>
                          <m:rPr>
                            <m:sty m:val="p"/>
                          </m:rPr>
                          <a:rPr lang="el-GR">
                            <a:solidFill>
                              <a:schemeClr val="tx1"/>
                            </a:solidFill>
                            <a:latin typeface="Cambria Math" panose="02040503050406030204" pitchFamily="18" charset="0"/>
                            <a:sym typeface="Wingdings" panose="05000000000000000000" pitchFamily="2" charset="2"/>
                          </a:rPr>
                          <m:t>Σ</m:t>
                        </m:r>
                      </m:e>
                      <m:sub>
                        <m:r>
                          <a:rPr lang="en-GB" i="1">
                            <a:solidFill>
                              <a:schemeClr val="tx1"/>
                            </a:solidFill>
                            <a:latin typeface="Cambria Math" panose="02040503050406030204" pitchFamily="18" charset="0"/>
                            <a:sym typeface="Wingdings" panose="05000000000000000000" pitchFamily="2" charset="2"/>
                          </a:rPr>
                          <m:t>𝑡</m:t>
                        </m:r>
                      </m:sub>
                    </m:sSub>
                    <m:r>
                      <a:rPr lang="en-GB" i="1">
                        <a:solidFill>
                          <a:schemeClr val="tx1"/>
                        </a:solidFill>
                        <a:latin typeface="Cambria Math" panose="02040503050406030204" pitchFamily="18" charset="0"/>
                        <a:sym typeface="Wingdings" panose="05000000000000000000" pitchFamily="2" charset="2"/>
                      </a:rPr>
                      <m:t>=</m:t>
                    </m:r>
                    <m:r>
                      <a:rPr lang="en-GB" b="0" i="1" smtClean="0">
                        <a:solidFill>
                          <a:schemeClr val="tx1"/>
                        </a:solidFill>
                        <a:latin typeface="Cambria Math" panose="02040503050406030204" pitchFamily="18" charset="0"/>
                        <a:sym typeface="Wingdings" panose="05000000000000000000" pitchFamily="2" charset="2"/>
                      </a:rPr>
                      <m:t>0.5 </m:t>
                    </m:r>
                    <m:sSup>
                      <m:sSupPr>
                        <m:ctrlPr>
                          <a:rPr lang="en-GB" i="1">
                            <a:solidFill>
                              <a:schemeClr val="tx1"/>
                            </a:solidFill>
                            <a:latin typeface="Cambria Math" panose="02040503050406030204" pitchFamily="18" charset="0"/>
                            <a:sym typeface="Wingdings" panose="05000000000000000000" pitchFamily="2" charset="2"/>
                          </a:rPr>
                        </m:ctrlPr>
                      </m:sSupPr>
                      <m:e>
                        <m:r>
                          <m:rPr>
                            <m:nor/>
                          </m:rPr>
                          <a:rPr lang="en-GB">
                            <a:solidFill>
                              <a:schemeClr val="tx1"/>
                            </a:solidFill>
                            <a:latin typeface="Cambria Math" panose="02040503050406030204" pitchFamily="18" charset="0"/>
                            <a:sym typeface="Wingdings" panose="05000000000000000000" pitchFamily="2" charset="2"/>
                          </a:rPr>
                          <m:t>cm</m:t>
                        </m:r>
                      </m:e>
                      <m:sup>
                        <m:r>
                          <m:rPr>
                            <m:nor/>
                          </m:rPr>
                          <a:rPr lang="en-GB" b="0" i="0" smtClean="0">
                            <a:solidFill>
                              <a:schemeClr val="tx1"/>
                            </a:solidFill>
                            <a:latin typeface="Cambria Math" panose="02040503050406030204" pitchFamily="18" charset="0"/>
                            <a:sym typeface="Wingdings" panose="05000000000000000000" pitchFamily="2" charset="2"/>
                          </a:rPr>
                          <m:t>−</m:t>
                        </m:r>
                        <m:r>
                          <m:rPr>
                            <m:nor/>
                          </m:rPr>
                          <a:rPr lang="en-GB">
                            <a:solidFill>
                              <a:schemeClr val="tx1"/>
                            </a:solidFill>
                            <a:latin typeface="Cambria Math" panose="02040503050406030204" pitchFamily="18" charset="0"/>
                            <a:sym typeface="Wingdings" panose="05000000000000000000" pitchFamily="2" charset="2"/>
                          </a:rPr>
                          <m:t>1</m:t>
                        </m:r>
                      </m:sup>
                    </m:sSup>
                    <m:r>
                      <a:rPr lang="en-GB" i="1">
                        <a:solidFill>
                          <a:schemeClr val="tx1"/>
                        </a:solidFill>
                        <a:latin typeface="Cambria Math" panose="02040503050406030204" pitchFamily="18" charset="0"/>
                        <a:sym typeface="Wingdings" panose="05000000000000000000" pitchFamily="2" charset="2"/>
                      </a:rPr>
                      <m:t> </m:t>
                    </m:r>
                    <m:r>
                      <a:rPr lang="en-GB" b="0" i="1" smtClean="0">
                        <a:solidFill>
                          <a:schemeClr val="tx1"/>
                        </a:solidFill>
                        <a:latin typeface="Cambria Math" panose="02040503050406030204" pitchFamily="18" charset="0"/>
                        <a:sym typeface="Wingdings" panose="05000000000000000000" pitchFamily="2" charset="2"/>
                      </a:rPr>
                      <m:t>,</m:t>
                    </m:r>
                  </m:oMath>
                </a14:m>
                <a:r>
                  <a:rPr lang="en-GB" dirty="0">
                    <a:solidFill>
                      <a:srgbClr val="FF0000"/>
                    </a:solidFill>
                    <a:sym typeface="Wingdings" panose="05000000000000000000" pitchFamily="2" charset="2"/>
                  </a:rPr>
                  <a:t> </a:t>
                </a:r>
                <a:r>
                  <a:rPr lang="en-GB" dirty="0">
                    <a:solidFill>
                      <a:schemeClr val="tx1"/>
                    </a:solidFill>
                    <a:sym typeface="Wingdings" panose="05000000000000000000" pitchFamily="2" charset="2"/>
                  </a:rPr>
                  <a:t></a:t>
                </a:r>
                <a:r>
                  <a:rPr lang="en-GB" dirty="0">
                    <a:solidFill>
                      <a:srgbClr val="FF0000"/>
                    </a:solidFill>
                    <a:sym typeface="Wingdings" panose="05000000000000000000" pitchFamily="2" charset="2"/>
                  </a:rPr>
                  <a:t> </a:t>
                </a:r>
                <a14:m>
                  <m:oMath xmlns:m="http://schemas.openxmlformats.org/officeDocument/2006/math">
                    <m:sSub>
                      <m:sSubPr>
                        <m:ctrlPr>
                          <a:rPr lang="en-GB" i="1">
                            <a:solidFill>
                              <a:schemeClr val="tx1"/>
                            </a:solidFill>
                            <a:latin typeface="Cambria Math" panose="02040503050406030204" pitchFamily="18" charset="0"/>
                            <a:sym typeface="Wingdings" panose="05000000000000000000" pitchFamily="2" charset="2"/>
                          </a:rPr>
                        </m:ctrlPr>
                      </m:sSubPr>
                      <m:e>
                        <m:r>
                          <m:rPr>
                            <m:sty m:val="p"/>
                          </m:rPr>
                          <a:rPr lang="el-GR">
                            <a:solidFill>
                              <a:schemeClr val="tx1"/>
                            </a:solidFill>
                            <a:latin typeface="Cambria Math" panose="02040503050406030204" pitchFamily="18" charset="0"/>
                            <a:sym typeface="Wingdings" panose="05000000000000000000" pitchFamily="2" charset="2"/>
                          </a:rPr>
                          <m:t>Σ</m:t>
                        </m:r>
                      </m:e>
                      <m:sub>
                        <m:r>
                          <a:rPr lang="en-GB" i="1">
                            <a:solidFill>
                              <a:schemeClr val="tx1"/>
                            </a:solidFill>
                            <a:latin typeface="Cambria Math" panose="02040503050406030204" pitchFamily="18" charset="0"/>
                            <a:sym typeface="Wingdings" panose="05000000000000000000" pitchFamily="2" charset="2"/>
                          </a:rPr>
                          <m:t>𝑡</m:t>
                        </m:r>
                      </m:sub>
                    </m:sSub>
                    <m:r>
                      <a:rPr lang="en-GB" i="1">
                        <a:solidFill>
                          <a:schemeClr val="tx1"/>
                        </a:solidFill>
                        <a:latin typeface="Cambria Math" panose="02040503050406030204" pitchFamily="18" charset="0"/>
                        <a:sym typeface="Wingdings" panose="05000000000000000000" pitchFamily="2" charset="2"/>
                      </a:rPr>
                      <m:t>=</m:t>
                    </m:r>
                    <m:r>
                      <a:rPr lang="en-US" b="0" i="1" smtClean="0">
                        <a:solidFill>
                          <a:schemeClr val="tx1"/>
                        </a:solidFill>
                        <a:latin typeface="Cambria Math" panose="02040503050406030204" pitchFamily="18" charset="0"/>
                        <a:sym typeface="Wingdings" panose="05000000000000000000" pitchFamily="2" charset="2"/>
                      </a:rPr>
                      <m:t>0</m:t>
                    </m:r>
                    <m:sSup>
                      <m:sSupPr>
                        <m:ctrlPr>
                          <a:rPr lang="en-GB" i="1">
                            <a:solidFill>
                              <a:schemeClr val="tx1"/>
                            </a:solidFill>
                            <a:latin typeface="Cambria Math" panose="02040503050406030204" pitchFamily="18" charset="0"/>
                            <a:sym typeface="Wingdings" panose="05000000000000000000" pitchFamily="2" charset="2"/>
                          </a:rPr>
                        </m:ctrlPr>
                      </m:sSupPr>
                      <m:e>
                        <m:r>
                          <m:rPr>
                            <m:nor/>
                          </m:rPr>
                          <a:rPr lang="en-GB">
                            <a:solidFill>
                              <a:schemeClr val="tx1"/>
                            </a:solidFill>
                            <a:latin typeface="Cambria Math" panose="02040503050406030204" pitchFamily="18" charset="0"/>
                            <a:sym typeface="Wingdings" panose="05000000000000000000" pitchFamily="2" charset="2"/>
                          </a:rPr>
                          <m:t>cm</m:t>
                        </m:r>
                      </m:e>
                      <m:sup>
                        <m:r>
                          <m:rPr>
                            <m:nor/>
                          </m:rPr>
                          <a:rPr lang="en-GB" b="0" i="0" smtClean="0">
                            <a:solidFill>
                              <a:schemeClr val="tx1"/>
                            </a:solidFill>
                            <a:latin typeface="Cambria Math" panose="02040503050406030204" pitchFamily="18" charset="0"/>
                            <a:sym typeface="Wingdings" panose="05000000000000000000" pitchFamily="2" charset="2"/>
                          </a:rPr>
                          <m:t>−</m:t>
                        </m:r>
                        <m:r>
                          <m:rPr>
                            <m:nor/>
                          </m:rPr>
                          <a:rPr lang="en-GB">
                            <a:solidFill>
                              <a:schemeClr val="tx1"/>
                            </a:solidFill>
                            <a:latin typeface="Cambria Math" panose="02040503050406030204" pitchFamily="18" charset="0"/>
                            <a:sym typeface="Wingdings" panose="05000000000000000000" pitchFamily="2" charset="2"/>
                          </a:rPr>
                          <m:t>1</m:t>
                        </m:r>
                      </m:sup>
                    </m:sSup>
                    <m:r>
                      <a:rPr lang="en-GB" i="1">
                        <a:solidFill>
                          <a:schemeClr val="tx1"/>
                        </a:solidFill>
                        <a:latin typeface="Cambria Math" panose="02040503050406030204" pitchFamily="18" charset="0"/>
                        <a:sym typeface="Wingdings" panose="05000000000000000000" pitchFamily="2" charset="2"/>
                      </a:rPr>
                      <m:t> </m:t>
                    </m:r>
                  </m:oMath>
                </a14:m>
                <a:r>
                  <a:rPr lang="en-GB" dirty="0">
                    <a:solidFill>
                      <a:srgbClr val="FF0000"/>
                    </a:solidFill>
                    <a:sym typeface="Wingdings" panose="05000000000000000000" pitchFamily="2" charset="2"/>
                  </a:rPr>
                  <a:t></a:t>
                </a:r>
                <a14:m>
                  <m:oMath xmlns:m="http://schemas.openxmlformats.org/officeDocument/2006/math">
                    <m:sSub>
                      <m:sSubPr>
                        <m:ctrlPr>
                          <a:rPr lang="en-GB" i="1">
                            <a:solidFill>
                              <a:schemeClr val="tx1"/>
                            </a:solidFill>
                            <a:latin typeface="Cambria Math" panose="02040503050406030204" pitchFamily="18" charset="0"/>
                            <a:sym typeface="Wingdings" panose="05000000000000000000" pitchFamily="2" charset="2"/>
                          </a:rPr>
                        </m:ctrlPr>
                      </m:sSubPr>
                      <m:e>
                        <m:r>
                          <m:rPr>
                            <m:nor/>
                          </m:rPr>
                          <a:rPr lang="en-GB" b="0" i="0" smtClean="0">
                            <a:solidFill>
                              <a:schemeClr val="tx1"/>
                            </a:solidFill>
                            <a:latin typeface="Cambria Math" panose="02040503050406030204" pitchFamily="18" charset="0"/>
                            <a:sym typeface="Wingdings" panose="05000000000000000000" pitchFamily="2" charset="2"/>
                          </a:rPr>
                          <m:t> </m:t>
                        </m:r>
                        <m:r>
                          <m:rPr>
                            <m:nor/>
                          </m:rPr>
                          <a:rPr lang="en-GB">
                            <a:solidFill>
                              <a:schemeClr val="tx1"/>
                            </a:solidFill>
                            <a:latin typeface="Cambria Math" panose="02040503050406030204" pitchFamily="18" charset="0"/>
                            <a:sym typeface="Wingdings" panose="05000000000000000000" pitchFamily="2" charset="2"/>
                          </a:rPr>
                          <m:t>source</m:t>
                        </m:r>
                        <m:r>
                          <a:rPr lang="en-GB" i="1">
                            <a:solidFill>
                              <a:schemeClr val="tx1"/>
                            </a:solidFill>
                            <a:latin typeface="Cambria Math" panose="02040503050406030204" pitchFamily="18" charset="0"/>
                            <a:sym typeface="Wingdings" panose="05000000000000000000" pitchFamily="2" charset="2"/>
                          </a:rPr>
                          <m:t>=1</m:t>
                        </m:r>
                        <m:sSup>
                          <m:sSupPr>
                            <m:ctrlPr>
                              <a:rPr lang="en-GB" i="1">
                                <a:solidFill>
                                  <a:schemeClr val="tx1"/>
                                </a:solidFill>
                                <a:latin typeface="Cambria Math" panose="02040503050406030204" pitchFamily="18" charset="0"/>
                                <a:sym typeface="Wingdings" panose="05000000000000000000" pitchFamily="2" charset="2"/>
                              </a:rPr>
                            </m:ctrlPr>
                          </m:sSupPr>
                          <m:e>
                            <m:r>
                              <m:rPr>
                                <m:nor/>
                              </m:rPr>
                              <a:rPr lang="en-GB">
                                <a:solidFill>
                                  <a:schemeClr val="tx1"/>
                                </a:solidFill>
                                <a:latin typeface="Cambria Math" panose="02040503050406030204" pitchFamily="18" charset="0"/>
                                <a:sym typeface="Wingdings" panose="05000000000000000000" pitchFamily="2" charset="2"/>
                              </a:rPr>
                              <m:t>cm</m:t>
                            </m:r>
                          </m:e>
                          <m:sup>
                            <m:r>
                              <m:rPr>
                                <m:nor/>
                              </m:rPr>
                              <a:rPr lang="en-GB" b="0" i="0" smtClean="0">
                                <a:solidFill>
                                  <a:schemeClr val="tx1"/>
                                </a:solidFill>
                                <a:latin typeface="Cambria Math" panose="02040503050406030204" pitchFamily="18" charset="0"/>
                                <a:sym typeface="Wingdings" panose="05000000000000000000" pitchFamily="2" charset="2"/>
                              </a:rPr>
                              <m:t>−</m:t>
                            </m:r>
                            <m:r>
                              <m:rPr>
                                <m:nor/>
                              </m:rPr>
                              <a:rPr lang="en-GB">
                                <a:solidFill>
                                  <a:schemeClr val="tx1"/>
                                </a:solidFill>
                                <a:latin typeface="Cambria Math" panose="02040503050406030204" pitchFamily="18" charset="0"/>
                                <a:sym typeface="Wingdings" panose="05000000000000000000" pitchFamily="2" charset="2"/>
                              </a:rPr>
                              <m:t>3</m:t>
                            </m:r>
                          </m:sup>
                        </m:sSup>
                        <m:sSup>
                          <m:sSupPr>
                            <m:ctrlPr>
                              <a:rPr lang="en-GB" i="1">
                                <a:solidFill>
                                  <a:schemeClr val="tx1"/>
                                </a:solidFill>
                                <a:latin typeface="Cambria Math" panose="02040503050406030204" pitchFamily="18" charset="0"/>
                                <a:sym typeface="Wingdings" panose="05000000000000000000" pitchFamily="2" charset="2"/>
                              </a:rPr>
                            </m:ctrlPr>
                          </m:sSupPr>
                          <m:e>
                            <m:r>
                              <m:rPr>
                                <m:nor/>
                              </m:rPr>
                              <a:rPr lang="en-GB">
                                <a:solidFill>
                                  <a:schemeClr val="tx1"/>
                                </a:solidFill>
                                <a:latin typeface="Cambria Math" panose="02040503050406030204" pitchFamily="18" charset="0"/>
                                <a:sym typeface="Wingdings" panose="05000000000000000000" pitchFamily="2" charset="2"/>
                              </a:rPr>
                              <m:t>s</m:t>
                            </m:r>
                          </m:e>
                          <m:sup>
                            <m:r>
                              <m:rPr>
                                <m:nor/>
                              </m:rPr>
                              <a:rPr lang="en-GB" b="0" i="0" smtClean="0">
                                <a:solidFill>
                                  <a:schemeClr val="tx1"/>
                                </a:solidFill>
                                <a:latin typeface="Cambria Math" panose="02040503050406030204" pitchFamily="18" charset="0"/>
                                <a:sym typeface="Wingdings" panose="05000000000000000000" pitchFamily="2" charset="2"/>
                              </a:rPr>
                              <m:t>−</m:t>
                            </m:r>
                            <m:r>
                              <m:rPr>
                                <m:nor/>
                              </m:rPr>
                              <a:rPr lang="en-GB">
                                <a:solidFill>
                                  <a:schemeClr val="tx1"/>
                                </a:solidFill>
                                <a:latin typeface="Cambria Math" panose="02040503050406030204" pitchFamily="18" charset="0"/>
                                <a:sym typeface="Wingdings" panose="05000000000000000000" pitchFamily="2" charset="2"/>
                              </a:rPr>
                              <m:t>1</m:t>
                            </m:r>
                          </m:sup>
                        </m:sSup>
                        <m:r>
                          <a:rPr lang="en-GB">
                            <a:solidFill>
                              <a:schemeClr val="tx1"/>
                            </a:solidFill>
                            <a:latin typeface="Cambria Math" panose="02040503050406030204" pitchFamily="18" charset="0"/>
                            <a:sym typeface="Wingdings" panose="05000000000000000000" pitchFamily="2" charset="2"/>
                          </a:rPr>
                          <m:t>, </m:t>
                        </m:r>
                        <m:r>
                          <m:rPr>
                            <m:sty m:val="p"/>
                          </m:rPr>
                          <a:rPr lang="el-GR">
                            <a:solidFill>
                              <a:schemeClr val="tx1"/>
                            </a:solidFill>
                            <a:latin typeface="Cambria Math" panose="02040503050406030204" pitchFamily="18" charset="0"/>
                            <a:sym typeface="Wingdings" panose="05000000000000000000" pitchFamily="2" charset="2"/>
                          </a:rPr>
                          <m:t>Σ</m:t>
                        </m:r>
                      </m:e>
                      <m:sub>
                        <m:r>
                          <a:rPr lang="en-GB" i="1">
                            <a:solidFill>
                              <a:schemeClr val="tx1"/>
                            </a:solidFill>
                            <a:latin typeface="Cambria Math" panose="02040503050406030204" pitchFamily="18" charset="0"/>
                            <a:sym typeface="Wingdings" panose="05000000000000000000" pitchFamily="2" charset="2"/>
                          </a:rPr>
                          <m:t>𝑡</m:t>
                        </m:r>
                      </m:sub>
                    </m:sSub>
                    <m:r>
                      <a:rPr lang="en-GB" i="1">
                        <a:solidFill>
                          <a:schemeClr val="tx1"/>
                        </a:solidFill>
                        <a:latin typeface="Cambria Math" panose="02040503050406030204" pitchFamily="18" charset="0"/>
                        <a:sym typeface="Wingdings" panose="05000000000000000000" pitchFamily="2" charset="2"/>
                      </a:rPr>
                      <m:t>=0</m:t>
                    </m:r>
                    <m:r>
                      <a:rPr lang="en-GB" b="0" i="1" smtClean="0">
                        <a:solidFill>
                          <a:schemeClr val="tx1"/>
                        </a:solidFill>
                        <a:latin typeface="Cambria Math" panose="02040503050406030204" pitchFamily="18" charset="0"/>
                        <a:sym typeface="Wingdings" panose="05000000000000000000" pitchFamily="2" charset="2"/>
                      </a:rPr>
                      <m:t>.5 </m:t>
                    </m:r>
                    <m:sSup>
                      <m:sSupPr>
                        <m:ctrlPr>
                          <a:rPr lang="en-GB" i="1">
                            <a:solidFill>
                              <a:schemeClr val="tx1"/>
                            </a:solidFill>
                            <a:latin typeface="Cambria Math" panose="02040503050406030204" pitchFamily="18" charset="0"/>
                            <a:sym typeface="Wingdings" panose="05000000000000000000" pitchFamily="2" charset="2"/>
                          </a:rPr>
                        </m:ctrlPr>
                      </m:sSupPr>
                      <m:e>
                        <m:r>
                          <m:rPr>
                            <m:nor/>
                          </m:rPr>
                          <a:rPr lang="en-GB">
                            <a:solidFill>
                              <a:schemeClr val="tx1"/>
                            </a:solidFill>
                            <a:latin typeface="Cambria Math" panose="02040503050406030204" pitchFamily="18" charset="0"/>
                            <a:sym typeface="Wingdings" panose="05000000000000000000" pitchFamily="2" charset="2"/>
                          </a:rPr>
                          <m:t>cm</m:t>
                        </m:r>
                      </m:e>
                      <m:sup>
                        <m:r>
                          <m:rPr>
                            <m:nor/>
                          </m:rPr>
                          <a:rPr lang="en-GB" b="0" i="0" smtClean="0">
                            <a:solidFill>
                              <a:schemeClr val="tx1"/>
                            </a:solidFill>
                            <a:latin typeface="Cambria Math" panose="02040503050406030204" pitchFamily="18" charset="0"/>
                            <a:sym typeface="Wingdings" panose="05000000000000000000" pitchFamily="2" charset="2"/>
                          </a:rPr>
                          <m:t>−</m:t>
                        </m:r>
                        <m:r>
                          <m:rPr>
                            <m:nor/>
                          </m:rPr>
                          <a:rPr lang="en-GB">
                            <a:solidFill>
                              <a:schemeClr val="tx1"/>
                            </a:solidFill>
                            <a:latin typeface="Cambria Math" panose="02040503050406030204" pitchFamily="18" charset="0"/>
                            <a:sym typeface="Wingdings" panose="05000000000000000000" pitchFamily="2" charset="2"/>
                          </a:rPr>
                          <m:t>1</m:t>
                        </m:r>
                      </m:sup>
                    </m:sSup>
                  </m:oMath>
                </a14:m>
                <a:endParaRPr lang="en-GB" dirty="0"/>
              </a:p>
            </p:txBody>
          </p:sp>
        </mc:Choice>
        <mc:Fallback xmlns="">
          <p:sp>
            <p:nvSpPr>
              <p:cNvPr id="17" name="Text Placeholder 16">
                <a:extLst>
                  <a:ext uri="{FF2B5EF4-FFF2-40B4-BE49-F238E27FC236}">
                    <a16:creationId xmlns:a16="http://schemas.microsoft.com/office/drawing/2014/main" id="{54F6CC74-598A-42E6-8DAA-3A6783F40F7E}"/>
                  </a:ext>
                </a:extLst>
              </p:cNvPr>
              <p:cNvSpPr>
                <a:spLocks noGrp="1" noRot="1" noChangeAspect="1" noMove="1" noResize="1" noEditPoints="1" noAdjustHandles="1" noChangeArrowheads="1" noChangeShapeType="1" noTextEdit="1"/>
              </p:cNvSpPr>
              <p:nvPr>
                <p:ph type="body" sz="quarter" idx="14"/>
              </p:nvPr>
            </p:nvSpPr>
            <p:spPr>
              <a:xfrm>
                <a:off x="4735513" y="5420143"/>
                <a:ext cx="4091495" cy="570541"/>
              </a:xfrm>
              <a:blipFill>
                <a:blip r:embed="rId4"/>
                <a:stretch>
                  <a:fillRect l="-1937" t="-8511" b="-9574"/>
                </a:stretch>
              </a:blipFill>
            </p:spPr>
            <p:txBody>
              <a:bodyPr/>
              <a:lstStyle/>
              <a:p>
                <a:r>
                  <a:rPr lang="en-GB">
                    <a:noFill/>
                  </a:rPr>
                  <a:t> </a:t>
                </a:r>
              </a:p>
            </p:txBody>
          </p:sp>
        </mc:Fallback>
      </mc:AlternateContent>
      <p:pic>
        <p:nvPicPr>
          <p:cNvPr id="21" name="Picture Placeholder 20" descr="A picture containing object, clock&#10;&#10;Description automatically generated">
            <a:extLst>
              <a:ext uri="{FF2B5EF4-FFF2-40B4-BE49-F238E27FC236}">
                <a16:creationId xmlns:a16="http://schemas.microsoft.com/office/drawing/2014/main" id="{71E248E8-F26B-4D40-B6AD-69B78D9644C2}"/>
              </a:ext>
            </a:extLst>
          </p:cNvPr>
          <p:cNvPicPr>
            <a:picLocks noGrp="1" noChangeAspect="1"/>
          </p:cNvPicPr>
          <p:nvPr>
            <p:ph type="pic" sz="quarter" idx="15"/>
          </p:nvPr>
        </p:nvPicPr>
        <p:blipFill rotWithShape="1">
          <a:blip r:embed="rId5">
            <a:extLst>
              <a:ext uri="{28A0092B-C50C-407E-A947-70E740481C1C}">
                <a14:useLocalDpi xmlns:a14="http://schemas.microsoft.com/office/drawing/2010/main" val="0"/>
              </a:ext>
            </a:extLst>
          </a:blip>
          <a:srcRect l="-20855" r="-20855"/>
          <a:stretch/>
        </p:blipFill>
        <p:spPr>
          <a:xfrm>
            <a:off x="457201" y="2346581"/>
            <a:ext cx="3951287" cy="2788292"/>
          </a:xfrm>
        </p:spPr>
      </p:pic>
      <mc:AlternateContent xmlns:mc="http://schemas.openxmlformats.org/markup-compatibility/2006" xmlns:a14="http://schemas.microsoft.com/office/drawing/2010/main">
        <mc:Choice Requires="a14">
          <p:sp>
            <p:nvSpPr>
              <p:cNvPr id="19" name="Text Placeholder 18">
                <a:extLst>
                  <a:ext uri="{FF2B5EF4-FFF2-40B4-BE49-F238E27FC236}">
                    <a16:creationId xmlns:a16="http://schemas.microsoft.com/office/drawing/2014/main" id="{E100E1C3-A4BC-4657-A46D-140B2934BB55}"/>
                  </a:ext>
                </a:extLst>
              </p:cNvPr>
              <p:cNvSpPr>
                <a:spLocks noGrp="1"/>
              </p:cNvSpPr>
              <p:nvPr>
                <p:ph type="body" sz="quarter" idx="16"/>
              </p:nvPr>
            </p:nvSpPr>
            <p:spPr>
              <a:xfrm>
                <a:off x="457200" y="5420143"/>
                <a:ext cx="3951287" cy="570541"/>
              </a:xfrm>
            </p:spPr>
            <p:txBody>
              <a:bodyPr/>
              <a:lstStyle/>
              <a:p>
                <a:r>
                  <a:rPr lang="en-GB" dirty="0">
                    <a:solidFill>
                      <a:schemeClr val="tx1"/>
                    </a:solidFill>
                    <a:sym typeface="Wingdings" panose="05000000000000000000" pitchFamily="2" charset="2"/>
                  </a:rPr>
                  <a:t>Modified Brunner lattice problem</a:t>
                </a:r>
              </a:p>
              <a:p>
                <a:r>
                  <a:rPr lang="en-GB" dirty="0">
                    <a:solidFill>
                      <a:schemeClr val="tx1"/>
                    </a:solidFill>
                    <a:sym typeface="Wingdings" panose="05000000000000000000" pitchFamily="2" charset="2"/>
                  </a:rPr>
                  <a:t>Material properties:</a:t>
                </a:r>
              </a:p>
              <a:p>
                <a:r>
                  <a:rPr lang="en-GB" dirty="0">
                    <a:solidFill>
                      <a:schemeClr val="accent4">
                        <a:lumMod val="60000"/>
                        <a:lumOff val="40000"/>
                      </a:schemeClr>
                    </a:solidFill>
                    <a:sym typeface="Wingdings" panose="05000000000000000000" pitchFamily="2" charset="2"/>
                  </a:rPr>
                  <a:t> </a:t>
                </a:r>
                <a14:m>
                  <m:oMath xmlns:m="http://schemas.openxmlformats.org/officeDocument/2006/math">
                    <m:sSub>
                      <m:sSubPr>
                        <m:ctrlPr>
                          <a:rPr lang="en-GB" i="1" smtClean="0">
                            <a:solidFill>
                              <a:schemeClr val="tx1"/>
                            </a:solidFill>
                            <a:latin typeface="Cambria Math" panose="02040503050406030204" pitchFamily="18" charset="0"/>
                            <a:sym typeface="Wingdings" panose="05000000000000000000" pitchFamily="2" charset="2"/>
                          </a:rPr>
                        </m:ctrlPr>
                      </m:sSubPr>
                      <m:e>
                        <m:r>
                          <m:rPr>
                            <m:sty m:val="p"/>
                          </m:rPr>
                          <a:rPr lang="el-GR" b="0" i="0" smtClean="0">
                            <a:solidFill>
                              <a:schemeClr val="tx1"/>
                            </a:solidFill>
                            <a:latin typeface="Cambria Math" panose="02040503050406030204" pitchFamily="18" charset="0"/>
                            <a:sym typeface="Wingdings" panose="05000000000000000000" pitchFamily="2" charset="2"/>
                          </a:rPr>
                          <m:t>Σ</m:t>
                        </m:r>
                      </m:e>
                      <m:sub>
                        <m:r>
                          <a:rPr lang="en-GB" b="0" i="1" smtClean="0">
                            <a:solidFill>
                              <a:schemeClr val="tx1"/>
                            </a:solidFill>
                            <a:latin typeface="Cambria Math" panose="02040503050406030204" pitchFamily="18" charset="0"/>
                            <a:sym typeface="Wingdings" panose="05000000000000000000" pitchFamily="2" charset="2"/>
                          </a:rPr>
                          <m:t>𝑡</m:t>
                        </m:r>
                      </m:sub>
                    </m:sSub>
                    <m:r>
                      <a:rPr lang="en-GB" b="0" i="1" smtClean="0">
                        <a:solidFill>
                          <a:schemeClr val="tx1"/>
                        </a:solidFill>
                        <a:latin typeface="Cambria Math" panose="02040503050406030204" pitchFamily="18" charset="0"/>
                        <a:sym typeface="Wingdings" panose="05000000000000000000" pitchFamily="2" charset="2"/>
                      </a:rPr>
                      <m:t>=1</m:t>
                    </m:r>
                    <m:sSup>
                      <m:sSupPr>
                        <m:ctrlPr>
                          <a:rPr lang="en-GB" b="0" i="1" smtClean="0">
                            <a:solidFill>
                              <a:schemeClr val="tx1"/>
                            </a:solidFill>
                            <a:latin typeface="Cambria Math" panose="02040503050406030204" pitchFamily="18" charset="0"/>
                            <a:sym typeface="Wingdings" panose="05000000000000000000" pitchFamily="2" charset="2"/>
                          </a:rPr>
                        </m:ctrlPr>
                      </m:sSupPr>
                      <m:e>
                        <m:r>
                          <m:rPr>
                            <m:nor/>
                          </m:rPr>
                          <a:rPr lang="en-GB" b="0" i="0" smtClean="0">
                            <a:solidFill>
                              <a:schemeClr val="tx1"/>
                            </a:solidFill>
                            <a:latin typeface="Cambria Math" panose="02040503050406030204" pitchFamily="18" charset="0"/>
                            <a:sym typeface="Wingdings" panose="05000000000000000000" pitchFamily="2" charset="2"/>
                          </a:rPr>
                          <m:t>cm</m:t>
                        </m:r>
                      </m:e>
                      <m:sup>
                        <m:r>
                          <m:rPr>
                            <m:nor/>
                          </m:rPr>
                          <a:rPr lang="en-GB" b="0" i="0" smtClean="0">
                            <a:solidFill>
                              <a:schemeClr val="tx1"/>
                            </a:solidFill>
                            <a:latin typeface="Cambria Math" panose="02040503050406030204" pitchFamily="18" charset="0"/>
                            <a:sym typeface="Wingdings" panose="05000000000000000000" pitchFamily="2" charset="2"/>
                          </a:rPr>
                          <m:t>−1</m:t>
                        </m:r>
                      </m:sup>
                    </m:sSup>
                  </m:oMath>
                </a14:m>
                <a:r>
                  <a:rPr lang="en-GB" dirty="0">
                    <a:solidFill>
                      <a:schemeClr val="tx1"/>
                    </a:solidFill>
                    <a:sym typeface="Wingdings" panose="05000000000000000000" pitchFamily="2" charset="2"/>
                  </a:rPr>
                  <a:t>,</a:t>
                </a:r>
                <a:r>
                  <a:rPr lang="en-GB" dirty="0">
                    <a:solidFill>
                      <a:srgbClr val="FF0000"/>
                    </a:solidFill>
                    <a:sym typeface="Wingdings" panose="05000000000000000000" pitchFamily="2" charset="2"/>
                  </a:rPr>
                  <a:t> </a:t>
                </a:r>
                <a:r>
                  <a:rPr lang="en-GB" dirty="0">
                    <a:solidFill>
                      <a:srgbClr val="666666"/>
                    </a:solidFill>
                    <a:sym typeface="Wingdings" panose="05000000000000000000" pitchFamily="2" charset="2"/>
                  </a:rPr>
                  <a:t> </a:t>
                </a:r>
                <a14:m>
                  <m:oMath xmlns:m="http://schemas.openxmlformats.org/officeDocument/2006/math">
                    <m:sSub>
                      <m:sSubPr>
                        <m:ctrlPr>
                          <a:rPr lang="en-GB" i="1">
                            <a:solidFill>
                              <a:schemeClr val="tx1"/>
                            </a:solidFill>
                            <a:latin typeface="Cambria Math" panose="02040503050406030204" pitchFamily="18" charset="0"/>
                            <a:sym typeface="Wingdings" panose="05000000000000000000" pitchFamily="2" charset="2"/>
                          </a:rPr>
                        </m:ctrlPr>
                      </m:sSubPr>
                      <m:e>
                        <m:r>
                          <m:rPr>
                            <m:sty m:val="p"/>
                          </m:rPr>
                          <a:rPr lang="el-GR">
                            <a:solidFill>
                              <a:schemeClr val="tx1"/>
                            </a:solidFill>
                            <a:latin typeface="Cambria Math" panose="02040503050406030204" pitchFamily="18" charset="0"/>
                            <a:sym typeface="Wingdings" panose="05000000000000000000" pitchFamily="2" charset="2"/>
                          </a:rPr>
                          <m:t>Σ</m:t>
                        </m:r>
                      </m:e>
                      <m:sub>
                        <m:r>
                          <a:rPr lang="en-GB" i="1">
                            <a:solidFill>
                              <a:schemeClr val="tx1"/>
                            </a:solidFill>
                            <a:latin typeface="Cambria Math" panose="02040503050406030204" pitchFamily="18" charset="0"/>
                            <a:sym typeface="Wingdings" panose="05000000000000000000" pitchFamily="2" charset="2"/>
                          </a:rPr>
                          <m:t>𝑡</m:t>
                        </m:r>
                      </m:sub>
                    </m:sSub>
                    <m:r>
                      <a:rPr lang="en-GB" i="1">
                        <a:solidFill>
                          <a:schemeClr val="tx1"/>
                        </a:solidFill>
                        <a:latin typeface="Cambria Math" panose="02040503050406030204" pitchFamily="18" charset="0"/>
                        <a:sym typeface="Wingdings" panose="05000000000000000000" pitchFamily="2" charset="2"/>
                      </a:rPr>
                      <m:t>=1</m:t>
                    </m:r>
                    <m:r>
                      <a:rPr lang="en-GB" b="0" i="1" smtClean="0">
                        <a:solidFill>
                          <a:schemeClr val="tx1"/>
                        </a:solidFill>
                        <a:latin typeface="Cambria Math" panose="02040503050406030204" pitchFamily="18" charset="0"/>
                        <a:sym typeface="Wingdings" panose="05000000000000000000" pitchFamily="2" charset="2"/>
                      </a:rPr>
                      <m:t>0</m:t>
                    </m:r>
                    <m:sSup>
                      <m:sSupPr>
                        <m:ctrlPr>
                          <a:rPr lang="en-GB" i="1">
                            <a:solidFill>
                              <a:schemeClr val="tx1"/>
                            </a:solidFill>
                            <a:latin typeface="Cambria Math" panose="02040503050406030204" pitchFamily="18" charset="0"/>
                            <a:sym typeface="Wingdings" panose="05000000000000000000" pitchFamily="2" charset="2"/>
                          </a:rPr>
                        </m:ctrlPr>
                      </m:sSupPr>
                      <m:e>
                        <m:r>
                          <m:rPr>
                            <m:nor/>
                          </m:rPr>
                          <a:rPr lang="en-GB">
                            <a:solidFill>
                              <a:schemeClr val="tx1"/>
                            </a:solidFill>
                            <a:latin typeface="Cambria Math" panose="02040503050406030204" pitchFamily="18" charset="0"/>
                            <a:sym typeface="Wingdings" panose="05000000000000000000" pitchFamily="2" charset="2"/>
                          </a:rPr>
                          <m:t>cm</m:t>
                        </m:r>
                      </m:e>
                      <m:sup>
                        <m:r>
                          <m:rPr>
                            <m:nor/>
                          </m:rPr>
                          <a:rPr lang="en-GB" b="0" i="0" smtClean="0">
                            <a:solidFill>
                              <a:schemeClr val="tx1"/>
                            </a:solidFill>
                            <a:latin typeface="Cambria Math" panose="02040503050406030204" pitchFamily="18" charset="0"/>
                            <a:sym typeface="Wingdings" panose="05000000000000000000" pitchFamily="2" charset="2"/>
                          </a:rPr>
                          <m:t>−</m:t>
                        </m:r>
                        <m:r>
                          <m:rPr>
                            <m:nor/>
                          </m:rPr>
                          <a:rPr lang="en-GB">
                            <a:solidFill>
                              <a:schemeClr val="tx1"/>
                            </a:solidFill>
                            <a:latin typeface="Cambria Math" panose="02040503050406030204" pitchFamily="18" charset="0"/>
                            <a:sym typeface="Wingdings" panose="05000000000000000000" pitchFamily="2" charset="2"/>
                          </a:rPr>
                          <m:t>1</m:t>
                        </m:r>
                      </m:sup>
                    </m:sSup>
                  </m:oMath>
                </a14:m>
                <a:r>
                  <a:rPr lang="en-GB" dirty="0">
                    <a:solidFill>
                      <a:schemeClr val="tx1"/>
                    </a:solidFill>
                    <a:sym typeface="Wingdings" panose="05000000000000000000" pitchFamily="2" charset="2"/>
                  </a:rPr>
                  <a:t>,</a:t>
                </a:r>
                <a:r>
                  <a:rPr lang="en-GB" dirty="0">
                    <a:solidFill>
                      <a:srgbClr val="FF0000"/>
                    </a:solidFill>
                    <a:sym typeface="Wingdings" panose="05000000000000000000" pitchFamily="2" charset="2"/>
                  </a:rPr>
                  <a:t>  </a:t>
                </a:r>
                <a14:m>
                  <m:oMath xmlns:m="http://schemas.openxmlformats.org/officeDocument/2006/math">
                    <m:sSub>
                      <m:sSubPr>
                        <m:ctrlPr>
                          <a:rPr lang="en-GB" i="1">
                            <a:solidFill>
                              <a:schemeClr val="tx1"/>
                            </a:solidFill>
                            <a:latin typeface="Cambria Math" panose="02040503050406030204" pitchFamily="18" charset="0"/>
                            <a:sym typeface="Wingdings" panose="05000000000000000000" pitchFamily="2" charset="2"/>
                          </a:rPr>
                        </m:ctrlPr>
                      </m:sSubPr>
                      <m:e>
                        <m:r>
                          <m:rPr>
                            <m:nor/>
                          </m:rPr>
                          <a:rPr lang="en-GB">
                            <a:solidFill>
                              <a:schemeClr val="tx1"/>
                            </a:solidFill>
                            <a:latin typeface="Cambria Math" panose="02040503050406030204" pitchFamily="18" charset="0"/>
                            <a:sym typeface="Wingdings" panose="05000000000000000000" pitchFamily="2" charset="2"/>
                          </a:rPr>
                          <m:t>source</m:t>
                        </m:r>
                        <m:r>
                          <a:rPr lang="en-GB" i="1">
                            <a:solidFill>
                              <a:schemeClr val="tx1"/>
                            </a:solidFill>
                            <a:latin typeface="Cambria Math" panose="02040503050406030204" pitchFamily="18" charset="0"/>
                            <a:sym typeface="Wingdings" panose="05000000000000000000" pitchFamily="2" charset="2"/>
                          </a:rPr>
                          <m:t>=1</m:t>
                        </m:r>
                        <m:sSup>
                          <m:sSupPr>
                            <m:ctrlPr>
                              <a:rPr lang="en-GB" i="1">
                                <a:solidFill>
                                  <a:schemeClr val="tx1"/>
                                </a:solidFill>
                                <a:latin typeface="Cambria Math" panose="02040503050406030204" pitchFamily="18" charset="0"/>
                                <a:sym typeface="Wingdings" panose="05000000000000000000" pitchFamily="2" charset="2"/>
                              </a:rPr>
                            </m:ctrlPr>
                          </m:sSupPr>
                          <m:e>
                            <m:r>
                              <m:rPr>
                                <m:nor/>
                              </m:rPr>
                              <a:rPr lang="en-GB">
                                <a:solidFill>
                                  <a:schemeClr val="tx1"/>
                                </a:solidFill>
                                <a:latin typeface="Cambria Math" panose="02040503050406030204" pitchFamily="18" charset="0"/>
                                <a:sym typeface="Wingdings" panose="05000000000000000000" pitchFamily="2" charset="2"/>
                              </a:rPr>
                              <m:t>cm</m:t>
                            </m:r>
                          </m:e>
                          <m:sup>
                            <m:r>
                              <m:rPr>
                                <m:nor/>
                              </m:rPr>
                              <a:rPr lang="en-GB" b="0" i="0" smtClean="0">
                                <a:solidFill>
                                  <a:schemeClr val="tx1"/>
                                </a:solidFill>
                                <a:latin typeface="Cambria Math" panose="02040503050406030204" pitchFamily="18" charset="0"/>
                                <a:sym typeface="Wingdings" panose="05000000000000000000" pitchFamily="2" charset="2"/>
                              </a:rPr>
                              <m:t>−3</m:t>
                            </m:r>
                          </m:sup>
                        </m:sSup>
                        <m:sSup>
                          <m:sSupPr>
                            <m:ctrlPr>
                              <a:rPr lang="en-GB" i="1" smtClean="0">
                                <a:solidFill>
                                  <a:schemeClr val="tx1"/>
                                </a:solidFill>
                                <a:latin typeface="Cambria Math" panose="02040503050406030204" pitchFamily="18" charset="0"/>
                                <a:sym typeface="Wingdings" panose="05000000000000000000" pitchFamily="2" charset="2"/>
                              </a:rPr>
                            </m:ctrlPr>
                          </m:sSupPr>
                          <m:e>
                            <m:r>
                              <m:rPr>
                                <m:nor/>
                              </m:rPr>
                              <a:rPr lang="en-GB" b="0" i="0" smtClean="0">
                                <a:solidFill>
                                  <a:schemeClr val="tx1"/>
                                </a:solidFill>
                                <a:latin typeface="Cambria Math" panose="02040503050406030204" pitchFamily="18" charset="0"/>
                                <a:sym typeface="Wingdings" panose="05000000000000000000" pitchFamily="2" charset="2"/>
                              </a:rPr>
                              <m:t>s</m:t>
                            </m:r>
                          </m:e>
                          <m:sup>
                            <m:r>
                              <m:rPr>
                                <m:nor/>
                              </m:rPr>
                              <a:rPr lang="en-GB" b="0" i="0" smtClean="0">
                                <a:solidFill>
                                  <a:schemeClr val="tx1"/>
                                </a:solidFill>
                                <a:latin typeface="Cambria Math" panose="02040503050406030204" pitchFamily="18" charset="0"/>
                                <a:sym typeface="Wingdings" panose="05000000000000000000" pitchFamily="2" charset="2"/>
                              </a:rPr>
                              <m:t>−1</m:t>
                            </m:r>
                          </m:sup>
                        </m:sSup>
                        <m:r>
                          <a:rPr lang="en-GB" b="0" i="0" smtClean="0">
                            <a:solidFill>
                              <a:schemeClr val="tx1"/>
                            </a:solidFill>
                            <a:latin typeface="Cambria Math" panose="02040503050406030204" pitchFamily="18" charset="0"/>
                            <a:sym typeface="Wingdings" panose="05000000000000000000" pitchFamily="2" charset="2"/>
                          </a:rPr>
                          <m:t>, </m:t>
                        </m:r>
                        <m:r>
                          <m:rPr>
                            <m:sty m:val="p"/>
                          </m:rPr>
                          <a:rPr lang="el-GR">
                            <a:solidFill>
                              <a:schemeClr val="tx1"/>
                            </a:solidFill>
                            <a:latin typeface="Cambria Math" panose="02040503050406030204" pitchFamily="18" charset="0"/>
                            <a:sym typeface="Wingdings" panose="05000000000000000000" pitchFamily="2" charset="2"/>
                          </a:rPr>
                          <m:t>Σ</m:t>
                        </m:r>
                      </m:e>
                      <m:sub>
                        <m:r>
                          <a:rPr lang="en-GB" i="1">
                            <a:solidFill>
                              <a:schemeClr val="tx1"/>
                            </a:solidFill>
                            <a:latin typeface="Cambria Math" panose="02040503050406030204" pitchFamily="18" charset="0"/>
                            <a:sym typeface="Wingdings" panose="05000000000000000000" pitchFamily="2" charset="2"/>
                          </a:rPr>
                          <m:t>𝑡</m:t>
                        </m:r>
                      </m:sub>
                    </m:sSub>
                    <m:r>
                      <a:rPr lang="en-GB" i="1">
                        <a:solidFill>
                          <a:schemeClr val="tx1"/>
                        </a:solidFill>
                        <a:latin typeface="Cambria Math" panose="02040503050406030204" pitchFamily="18" charset="0"/>
                        <a:sym typeface="Wingdings" panose="05000000000000000000" pitchFamily="2" charset="2"/>
                      </a:rPr>
                      <m:t>=1</m:t>
                    </m:r>
                    <m:r>
                      <a:rPr lang="en-GB" b="0" i="1" smtClean="0">
                        <a:solidFill>
                          <a:schemeClr val="tx1"/>
                        </a:solidFill>
                        <a:latin typeface="Cambria Math" panose="02040503050406030204" pitchFamily="18" charset="0"/>
                        <a:sym typeface="Wingdings" panose="05000000000000000000" pitchFamily="2" charset="2"/>
                      </a:rPr>
                      <m:t>0</m:t>
                    </m:r>
                    <m:sSup>
                      <m:sSupPr>
                        <m:ctrlPr>
                          <a:rPr lang="en-GB" i="1">
                            <a:solidFill>
                              <a:schemeClr val="tx1"/>
                            </a:solidFill>
                            <a:latin typeface="Cambria Math" panose="02040503050406030204" pitchFamily="18" charset="0"/>
                            <a:sym typeface="Wingdings" panose="05000000000000000000" pitchFamily="2" charset="2"/>
                          </a:rPr>
                        </m:ctrlPr>
                      </m:sSupPr>
                      <m:e>
                        <m:r>
                          <m:rPr>
                            <m:nor/>
                          </m:rPr>
                          <a:rPr lang="en-GB">
                            <a:solidFill>
                              <a:schemeClr val="tx1"/>
                            </a:solidFill>
                            <a:latin typeface="Cambria Math" panose="02040503050406030204" pitchFamily="18" charset="0"/>
                            <a:sym typeface="Wingdings" panose="05000000000000000000" pitchFamily="2" charset="2"/>
                          </a:rPr>
                          <m:t>cm</m:t>
                        </m:r>
                      </m:e>
                      <m:sup>
                        <m:r>
                          <m:rPr>
                            <m:nor/>
                          </m:rPr>
                          <a:rPr lang="en-GB" b="0" i="0" smtClean="0">
                            <a:solidFill>
                              <a:schemeClr val="tx1"/>
                            </a:solidFill>
                            <a:latin typeface="Cambria Math" panose="02040503050406030204" pitchFamily="18" charset="0"/>
                            <a:sym typeface="Wingdings" panose="05000000000000000000" pitchFamily="2" charset="2"/>
                          </a:rPr>
                          <m:t>−</m:t>
                        </m:r>
                        <m:r>
                          <m:rPr>
                            <m:nor/>
                          </m:rPr>
                          <a:rPr lang="en-GB">
                            <a:solidFill>
                              <a:schemeClr val="tx1"/>
                            </a:solidFill>
                            <a:latin typeface="Cambria Math" panose="02040503050406030204" pitchFamily="18" charset="0"/>
                            <a:sym typeface="Wingdings" panose="05000000000000000000" pitchFamily="2" charset="2"/>
                          </a:rPr>
                          <m:t>1</m:t>
                        </m:r>
                      </m:sup>
                    </m:sSup>
                  </m:oMath>
                </a14:m>
                <a:endParaRPr lang="en-GB" dirty="0">
                  <a:solidFill>
                    <a:srgbClr val="FF0000"/>
                  </a:solidFill>
                </a:endParaRPr>
              </a:p>
            </p:txBody>
          </p:sp>
        </mc:Choice>
        <mc:Fallback xmlns="">
          <p:sp>
            <p:nvSpPr>
              <p:cNvPr id="19" name="Text Placeholder 18">
                <a:extLst>
                  <a:ext uri="{FF2B5EF4-FFF2-40B4-BE49-F238E27FC236}">
                    <a16:creationId xmlns:a16="http://schemas.microsoft.com/office/drawing/2014/main" id="{E100E1C3-A4BC-4657-A46D-140B2934BB55}"/>
                  </a:ext>
                </a:extLst>
              </p:cNvPr>
              <p:cNvSpPr>
                <a:spLocks noGrp="1" noRot="1" noChangeAspect="1" noMove="1" noResize="1" noEditPoints="1" noAdjustHandles="1" noChangeArrowheads="1" noChangeShapeType="1" noTextEdit="1"/>
              </p:cNvSpPr>
              <p:nvPr>
                <p:ph type="body" sz="quarter" idx="16"/>
              </p:nvPr>
            </p:nvSpPr>
            <p:spPr>
              <a:xfrm>
                <a:off x="457200" y="5420143"/>
                <a:ext cx="3951287" cy="570541"/>
              </a:xfrm>
              <a:blipFill>
                <a:blip r:embed="rId6"/>
                <a:stretch>
                  <a:fillRect l="-2006" t="-8511" b="-9574"/>
                </a:stretch>
              </a:blipFill>
            </p:spPr>
            <p:txBody>
              <a:bodyPr/>
              <a:lstStyle/>
              <a:p>
                <a:r>
                  <a:rPr lang="en-GB">
                    <a:noFill/>
                  </a:rPr>
                  <a:t> </a:t>
                </a:r>
              </a:p>
            </p:txBody>
          </p:sp>
        </mc:Fallback>
      </mc:AlternateContent>
      <p:sp>
        <p:nvSpPr>
          <p:cNvPr id="3" name="Slide Number Placeholder 2">
            <a:extLst>
              <a:ext uri="{FF2B5EF4-FFF2-40B4-BE49-F238E27FC236}">
                <a16:creationId xmlns:a16="http://schemas.microsoft.com/office/drawing/2014/main" id="{6ABFF04D-6A8D-49F4-B712-865B9C7AF79E}"/>
              </a:ext>
            </a:extLst>
          </p:cNvPr>
          <p:cNvSpPr>
            <a:spLocks noGrp="1"/>
          </p:cNvSpPr>
          <p:nvPr>
            <p:ph type="sldNum" sz="quarter" idx="17"/>
          </p:nvPr>
        </p:nvSpPr>
        <p:spPr/>
        <p:txBody>
          <a:bodyPr/>
          <a:lstStyle/>
          <a:p>
            <a:fld id="{01B752D2-2968-43DB-81D9-6408FEC57DFE}" type="slidenum">
              <a:rPr lang="en-GB" smtClean="0"/>
              <a:t>31</a:t>
            </a:fld>
            <a:endParaRPr lang="en-GB" dirty="0"/>
          </a:p>
        </p:txBody>
      </p:sp>
    </p:spTree>
    <p:extLst>
      <p:ext uri="{BB962C8B-B14F-4D97-AF65-F5344CB8AC3E}">
        <p14:creationId xmlns:p14="http://schemas.microsoft.com/office/powerpoint/2010/main" val="2632509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C4562-A32E-4E4F-912F-1F2935D52E56}"/>
              </a:ext>
            </a:extLst>
          </p:cNvPr>
          <p:cNvSpPr>
            <a:spLocks noGrp="1"/>
          </p:cNvSpPr>
          <p:nvPr>
            <p:ph type="title"/>
          </p:nvPr>
        </p:nvSpPr>
        <p:spPr/>
        <p:txBody>
          <a:bodyPr/>
          <a:lstStyle/>
          <a:p>
            <a:r>
              <a:rPr lang="en-GB" dirty="0"/>
              <a:t>Strong scaling study</a:t>
            </a:r>
          </a:p>
        </p:txBody>
      </p:sp>
      <mc:AlternateContent xmlns:mc="http://schemas.openxmlformats.org/markup-compatibility/2006" xmlns:a14="http://schemas.microsoft.com/office/drawing/2010/main">
        <mc:Choice Requires="a14">
          <p:sp>
            <p:nvSpPr>
              <p:cNvPr id="8" name="Content Placeholder 7">
                <a:extLst>
                  <a:ext uri="{FF2B5EF4-FFF2-40B4-BE49-F238E27FC236}">
                    <a16:creationId xmlns:a16="http://schemas.microsoft.com/office/drawing/2014/main" id="{F7988E92-9C95-41FC-862E-694F5BDA7B2A}"/>
                  </a:ext>
                </a:extLst>
              </p:cNvPr>
              <p:cNvSpPr>
                <a:spLocks noGrp="1"/>
              </p:cNvSpPr>
              <p:nvPr>
                <p:ph idx="11"/>
              </p:nvPr>
            </p:nvSpPr>
            <p:spPr>
              <a:xfrm>
                <a:off x="457199" y="2097024"/>
                <a:ext cx="4080646" cy="3893661"/>
              </a:xfrm>
            </p:spPr>
            <p:txBody>
              <a:bodyPr/>
              <a:lstStyle/>
              <a:p>
                <a:r>
                  <a:rPr lang="en-GB" dirty="0"/>
                  <a:t>Problem size remains constant as number of processors increases.</a:t>
                </a:r>
              </a:p>
              <a:p>
                <a:endParaRPr lang="en-GB" dirty="0"/>
              </a:p>
              <a:p>
                <a:r>
                  <a:rPr lang="en-GB" dirty="0"/>
                  <a:t>The aim is to achieve a proportional decrease in runtime by increasing the number of processors.</a:t>
                </a:r>
              </a:p>
              <a:p>
                <a:endParaRPr lang="en-GB" dirty="0"/>
              </a:p>
              <a:p>
                <a14:m>
                  <m:oMath xmlns:m="http://schemas.openxmlformats.org/officeDocument/2006/math">
                    <m:f>
                      <m:fPr>
                        <m:type m:val="lin"/>
                        <m:ctrlPr>
                          <a:rPr lang="en-GB" i="1" smtClean="0">
                            <a:latin typeface="Cambria Math" panose="02040503050406030204" pitchFamily="18" charset="0"/>
                          </a:rPr>
                        </m:ctrlPr>
                      </m:fPr>
                      <m:num>
                        <m:sSub>
                          <m:sSubPr>
                            <m:ctrlPr>
                              <a:rPr lang="en-GB" i="1" smtClean="0">
                                <a:latin typeface="Cambria Math" panose="02040503050406030204" pitchFamily="18" charset="0"/>
                              </a:rPr>
                            </m:ctrlPr>
                          </m:sSubPr>
                          <m:e>
                            <m:sSub>
                              <m:sSubPr>
                                <m:ctrlPr>
                                  <a:rPr lang="en-US" i="1">
                                    <a:latin typeface="Cambria Math" panose="02040503050406030204" pitchFamily="18" charset="0"/>
                                  </a:rPr>
                                </m:ctrlPr>
                              </m:sSubPr>
                              <m:e>
                                <m:r>
                                  <a:rPr lang="en-US" i="1">
                                    <a:latin typeface="Cambria Math" panose="02040503050406030204" pitchFamily="18" charset="0"/>
                                  </a:rPr>
                                  <m:t>𝑁</m:t>
                                </m:r>
                              </m:e>
                              <m:sub>
                                <m:r>
                                  <a:rPr lang="en-US" i="1">
                                    <a:latin typeface="Cambria Math" panose="02040503050406030204" pitchFamily="18" charset="0"/>
                                  </a:rPr>
                                  <m:t>0</m:t>
                                </m:r>
                              </m:sub>
                            </m:sSub>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𝑡</m:t>
                            </m:r>
                          </m:e>
                          <m:sub>
                            <m:r>
                              <a:rPr lang="en-US" b="0" i="1" smtClean="0">
                                <a:latin typeface="Cambria Math" panose="02040503050406030204" pitchFamily="18" charset="0"/>
                              </a:rPr>
                              <m:t>0</m:t>
                            </m:r>
                          </m:sub>
                        </m:sSub>
                      </m:num>
                      <m:den>
                        <m:r>
                          <a:rPr lang="en-US" b="0" i="1" smtClean="0">
                            <a:latin typeface="Cambria Math" panose="02040503050406030204" pitchFamily="18" charset="0"/>
                          </a:rPr>
                          <m:t>(</m:t>
                        </m:r>
                        <m:r>
                          <a:rPr lang="en-US" b="0" i="1" smtClean="0">
                            <a:latin typeface="Cambria Math" panose="02040503050406030204" pitchFamily="18" charset="0"/>
                          </a:rPr>
                          <m:t>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𝑡</m:t>
                        </m:r>
                        <m:r>
                          <a:rPr lang="en-US" b="0" i="1" smtClean="0">
                            <a:latin typeface="Cambria Math" panose="02040503050406030204" pitchFamily="18" charset="0"/>
                          </a:rPr>
                          <m:t>)</m:t>
                        </m:r>
                      </m:den>
                    </m:f>
                  </m:oMath>
                </a14:m>
                <a:endParaRPr lang="en-GB" dirty="0"/>
              </a:p>
              <a:p>
                <a:endParaRPr lang="en-GB" dirty="0"/>
              </a:p>
              <a:p>
                <a:pPr marL="0" indent="0">
                  <a:buNone/>
                </a:pPr>
                <a:r>
                  <a:rPr lang="en-GB" dirty="0"/>
                  <a:t>N</a:t>
                </a:r>
                <a:r>
                  <a:rPr lang="en-GB" baseline="-25000" dirty="0"/>
                  <a:t>0</a:t>
                </a:r>
                <a:r>
                  <a:rPr lang="en-GB" dirty="0"/>
                  <a:t>: Initial number of processors</a:t>
                </a:r>
                <a:br>
                  <a:rPr lang="en-GB" dirty="0"/>
                </a:br>
                <a:r>
                  <a:rPr lang="en-GB" dirty="0"/>
                  <a:t>N: final number of processors</a:t>
                </a:r>
                <a:br>
                  <a:rPr lang="en-GB" dirty="0"/>
                </a:br>
                <a:r>
                  <a:rPr lang="en-GB" dirty="0"/>
                  <a:t>t</a:t>
                </a:r>
                <a:r>
                  <a:rPr lang="en-GB" baseline="-25000" dirty="0"/>
                  <a:t>0</a:t>
                </a:r>
                <a:r>
                  <a:rPr lang="en-GB" dirty="0"/>
                  <a:t>: Initial runtime</a:t>
                </a:r>
                <a:br>
                  <a:rPr lang="en-GB" dirty="0"/>
                </a:br>
                <a:r>
                  <a:rPr lang="en-GB" dirty="0"/>
                  <a:t>t: final runtime</a:t>
                </a:r>
              </a:p>
              <a:p>
                <a:endParaRPr lang="en-GB" dirty="0"/>
              </a:p>
              <a:p>
                <a:endParaRPr lang="en-GB" dirty="0"/>
              </a:p>
            </p:txBody>
          </p:sp>
        </mc:Choice>
        <mc:Fallback xmlns="">
          <p:sp>
            <p:nvSpPr>
              <p:cNvPr id="8" name="Content Placeholder 7">
                <a:extLst>
                  <a:ext uri="{FF2B5EF4-FFF2-40B4-BE49-F238E27FC236}">
                    <a16:creationId xmlns:a16="http://schemas.microsoft.com/office/drawing/2014/main" id="{F7988E92-9C95-41FC-862E-694F5BDA7B2A}"/>
                  </a:ext>
                </a:extLst>
              </p:cNvPr>
              <p:cNvSpPr>
                <a:spLocks noGrp="1" noRot="1" noChangeAspect="1" noMove="1" noResize="1" noEditPoints="1" noAdjustHandles="1" noChangeArrowheads="1" noChangeShapeType="1" noTextEdit="1"/>
              </p:cNvSpPr>
              <p:nvPr>
                <p:ph idx="11"/>
              </p:nvPr>
            </p:nvSpPr>
            <p:spPr>
              <a:xfrm>
                <a:off x="457199" y="2097024"/>
                <a:ext cx="4080646" cy="3893661"/>
              </a:xfrm>
              <a:blipFill>
                <a:blip r:embed="rId3"/>
                <a:stretch>
                  <a:fillRect l="-3438" t="-2034" r="-2093" b="-3599"/>
                </a:stretch>
              </a:blipFill>
            </p:spPr>
            <p:txBody>
              <a:bodyPr/>
              <a:lstStyle/>
              <a:p>
                <a:r>
                  <a:rPr lang="en-GB">
                    <a:noFill/>
                  </a:rPr>
                  <a:t> </a:t>
                </a:r>
              </a:p>
            </p:txBody>
          </p:sp>
        </mc:Fallback>
      </mc:AlternateContent>
      <p:pic>
        <p:nvPicPr>
          <p:cNvPr id="6" name="Content Placeholder 5" descr="A screenshot of a cell phone&#10;&#10;Description automatically generated">
            <a:extLst>
              <a:ext uri="{FF2B5EF4-FFF2-40B4-BE49-F238E27FC236}">
                <a16:creationId xmlns:a16="http://schemas.microsoft.com/office/drawing/2014/main" id="{4BD355FD-1A75-4C1F-BFB7-B034B227FB35}"/>
              </a:ext>
            </a:extLst>
          </p:cNvPr>
          <p:cNvPicPr>
            <a:picLocks noGrp="1" noChangeAspect="1"/>
          </p:cNvPicPr>
          <p:nvPr>
            <p:ph idx="12"/>
          </p:nvPr>
        </p:nvPicPr>
        <p:blipFill>
          <a:blip r:embed="rId4">
            <a:extLst>
              <a:ext uri="{28A0092B-C50C-407E-A947-70E740481C1C}">
                <a14:useLocalDpi xmlns:a14="http://schemas.microsoft.com/office/drawing/2010/main" val="0"/>
              </a:ext>
            </a:extLst>
          </a:blip>
          <a:stretch>
            <a:fillRect/>
          </a:stretch>
        </p:blipFill>
        <p:spPr>
          <a:xfrm>
            <a:off x="4735513" y="2696855"/>
            <a:ext cx="3951287" cy="2943839"/>
          </a:xfrm>
        </p:spPr>
      </p:pic>
      <p:sp>
        <p:nvSpPr>
          <p:cNvPr id="3" name="Slide Number Placeholder 2">
            <a:extLst>
              <a:ext uri="{FF2B5EF4-FFF2-40B4-BE49-F238E27FC236}">
                <a16:creationId xmlns:a16="http://schemas.microsoft.com/office/drawing/2014/main" id="{921CB6D6-7ED0-43DB-BB70-73498975EF4C}"/>
              </a:ext>
            </a:extLst>
          </p:cNvPr>
          <p:cNvSpPr>
            <a:spLocks noGrp="1"/>
          </p:cNvSpPr>
          <p:nvPr>
            <p:ph type="sldNum" sz="quarter" idx="13"/>
          </p:nvPr>
        </p:nvSpPr>
        <p:spPr/>
        <p:txBody>
          <a:bodyPr/>
          <a:lstStyle/>
          <a:p>
            <a:fld id="{01B752D2-2968-43DB-81D9-6408FEC57DFE}" type="slidenum">
              <a:rPr lang="en-GB" smtClean="0"/>
              <a:t>32</a:t>
            </a:fld>
            <a:endParaRPr lang="en-GB" dirty="0"/>
          </a:p>
        </p:txBody>
      </p:sp>
    </p:spTree>
    <p:extLst>
      <p:ext uri="{BB962C8B-B14F-4D97-AF65-F5344CB8AC3E}">
        <p14:creationId xmlns:p14="http://schemas.microsoft.com/office/powerpoint/2010/main" val="1282896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AF668A-C7BC-4EA2-86D7-D65D2AC3FD52}"/>
              </a:ext>
            </a:extLst>
          </p:cNvPr>
          <p:cNvSpPr>
            <a:spLocks noGrp="1"/>
          </p:cNvSpPr>
          <p:nvPr>
            <p:ph idx="11"/>
          </p:nvPr>
        </p:nvSpPr>
        <p:spPr>
          <a:xfrm>
            <a:off x="457199" y="2235200"/>
            <a:ext cx="8229600" cy="862835"/>
          </a:xfrm>
        </p:spPr>
        <p:txBody>
          <a:bodyPr/>
          <a:lstStyle/>
          <a:p>
            <a:r>
              <a:rPr lang="en-US" dirty="0"/>
              <a:t>Adaptivity causes imbalances in the computational domain.</a:t>
            </a:r>
          </a:p>
          <a:p>
            <a:r>
              <a:rPr lang="en-US" dirty="0"/>
              <a:t>DLB attempts to minimise the imbalances by performing a domain decompositions.</a:t>
            </a:r>
          </a:p>
        </p:txBody>
      </p:sp>
      <p:sp>
        <p:nvSpPr>
          <p:cNvPr id="2" name="Title 1">
            <a:extLst>
              <a:ext uri="{FF2B5EF4-FFF2-40B4-BE49-F238E27FC236}">
                <a16:creationId xmlns:a16="http://schemas.microsoft.com/office/drawing/2014/main" id="{AACAD6EA-7D32-443B-A91D-F4F6DFFBF584}"/>
              </a:ext>
            </a:extLst>
          </p:cNvPr>
          <p:cNvSpPr>
            <a:spLocks noGrp="1"/>
          </p:cNvSpPr>
          <p:nvPr>
            <p:ph type="title"/>
          </p:nvPr>
        </p:nvSpPr>
        <p:spPr/>
        <p:txBody>
          <a:bodyPr/>
          <a:lstStyle/>
          <a:p>
            <a:r>
              <a:rPr lang="en-GB" dirty="0"/>
              <a:t>Dynamic Load Balancing (DLB)</a:t>
            </a:r>
          </a:p>
        </p:txBody>
      </p:sp>
      <p:pic>
        <p:nvPicPr>
          <p:cNvPr id="7" name="Content Placeholder 6">
            <a:extLst>
              <a:ext uri="{FF2B5EF4-FFF2-40B4-BE49-F238E27FC236}">
                <a16:creationId xmlns:a16="http://schemas.microsoft.com/office/drawing/2014/main" id="{222F5DE1-9D17-4975-9CE6-06C06DBCC9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7692" y="3098035"/>
            <a:ext cx="3003414" cy="3005585"/>
          </a:xfrm>
          <a:prstGeom prst="rect">
            <a:avLst/>
          </a:prstGeom>
        </p:spPr>
      </p:pic>
      <p:pic>
        <p:nvPicPr>
          <p:cNvPr id="8" name="Picture 7">
            <a:extLst>
              <a:ext uri="{FF2B5EF4-FFF2-40B4-BE49-F238E27FC236}">
                <a16:creationId xmlns:a16="http://schemas.microsoft.com/office/drawing/2014/main" id="{FDB58E39-54FF-423C-83D4-D1C378FC5B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3167" y="3100206"/>
            <a:ext cx="3003414" cy="3003414"/>
          </a:xfrm>
          <a:prstGeom prst="rect">
            <a:avLst/>
          </a:prstGeom>
        </p:spPr>
      </p:pic>
      <p:sp>
        <p:nvSpPr>
          <p:cNvPr id="4" name="TextBox 3">
            <a:extLst>
              <a:ext uri="{FF2B5EF4-FFF2-40B4-BE49-F238E27FC236}">
                <a16:creationId xmlns:a16="http://schemas.microsoft.com/office/drawing/2014/main" id="{CC5558FD-8ECD-4DC6-8748-E1B9925F2B82}"/>
              </a:ext>
            </a:extLst>
          </p:cNvPr>
          <p:cNvSpPr txBox="1"/>
          <p:nvPr/>
        </p:nvSpPr>
        <p:spPr>
          <a:xfrm>
            <a:off x="903167" y="6079236"/>
            <a:ext cx="3003414" cy="369332"/>
          </a:xfrm>
          <a:prstGeom prst="rect">
            <a:avLst/>
          </a:prstGeom>
          <a:noFill/>
        </p:spPr>
        <p:txBody>
          <a:bodyPr wrap="square" rtlCol="0">
            <a:spAutoFit/>
          </a:bodyPr>
          <a:lstStyle/>
          <a:p>
            <a:r>
              <a:rPr lang="en-GB" dirty="0"/>
              <a:t>Domain Decomposition</a:t>
            </a:r>
          </a:p>
        </p:txBody>
      </p:sp>
      <p:sp>
        <p:nvSpPr>
          <p:cNvPr id="5" name="TextBox 4">
            <a:extLst>
              <a:ext uri="{FF2B5EF4-FFF2-40B4-BE49-F238E27FC236}">
                <a16:creationId xmlns:a16="http://schemas.microsoft.com/office/drawing/2014/main" id="{A5BFB588-BE3A-4F2F-935F-6AC96A6DA171}"/>
              </a:ext>
            </a:extLst>
          </p:cNvPr>
          <p:cNvSpPr txBox="1"/>
          <p:nvPr/>
        </p:nvSpPr>
        <p:spPr>
          <a:xfrm>
            <a:off x="5035296" y="6079236"/>
            <a:ext cx="3425952" cy="369332"/>
          </a:xfrm>
          <a:prstGeom prst="rect">
            <a:avLst/>
          </a:prstGeom>
          <a:noFill/>
        </p:spPr>
        <p:txBody>
          <a:bodyPr wrap="square" rtlCol="0">
            <a:spAutoFit/>
          </a:bodyPr>
          <a:lstStyle/>
          <a:p>
            <a:r>
              <a:rPr lang="en-GB" dirty="0"/>
              <a:t>Number of wavelets (angles)</a:t>
            </a:r>
          </a:p>
        </p:txBody>
      </p:sp>
      <p:sp>
        <p:nvSpPr>
          <p:cNvPr id="6" name="Slide Number Placeholder 5">
            <a:extLst>
              <a:ext uri="{FF2B5EF4-FFF2-40B4-BE49-F238E27FC236}">
                <a16:creationId xmlns:a16="http://schemas.microsoft.com/office/drawing/2014/main" id="{DFA0EAA8-6B00-4308-8D60-63B5E81CF88A}"/>
              </a:ext>
            </a:extLst>
          </p:cNvPr>
          <p:cNvSpPr>
            <a:spLocks noGrp="1"/>
          </p:cNvSpPr>
          <p:nvPr>
            <p:ph type="sldNum" sz="quarter" idx="13"/>
          </p:nvPr>
        </p:nvSpPr>
        <p:spPr/>
        <p:txBody>
          <a:bodyPr/>
          <a:lstStyle/>
          <a:p>
            <a:fld id="{01B752D2-2968-43DB-81D9-6408FEC57DFE}" type="slidenum">
              <a:rPr lang="en-GB" smtClean="0"/>
              <a:t>4</a:t>
            </a:fld>
            <a:endParaRPr lang="en-GB" dirty="0"/>
          </a:p>
        </p:txBody>
      </p:sp>
    </p:spTree>
    <p:extLst>
      <p:ext uri="{BB962C8B-B14F-4D97-AF65-F5344CB8AC3E}">
        <p14:creationId xmlns:p14="http://schemas.microsoft.com/office/powerpoint/2010/main" val="1358300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8860987-54DA-49F8-9700-2AC0DAA9FAEC}"/>
              </a:ext>
            </a:extLst>
          </p:cNvPr>
          <p:cNvSpPr>
            <a:spLocks noGrp="1"/>
          </p:cNvSpPr>
          <p:nvPr>
            <p:ph type="title"/>
          </p:nvPr>
        </p:nvSpPr>
        <p:spPr/>
        <p:txBody>
          <a:bodyPr/>
          <a:lstStyle/>
          <a:p>
            <a:r>
              <a:rPr lang="en-GB" dirty="0"/>
              <a:t>Dynamic Load Balancing (DLB)</a:t>
            </a:r>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4646DFF6-3B7C-4829-8D9F-8AC058614C2F}"/>
                  </a:ext>
                </a:extLst>
              </p:cNvPr>
              <p:cNvSpPr>
                <a:spLocks noGrp="1"/>
              </p:cNvSpPr>
              <p:nvPr>
                <p:ph idx="1"/>
              </p:nvPr>
            </p:nvSpPr>
            <p:spPr/>
            <p:txBody>
              <a:bodyPr/>
              <a:lstStyle/>
              <a:p>
                <a:r>
                  <a:rPr lang="en-GB" dirty="0"/>
                  <a:t>We trigger a load balance if the imbalance is above a user specified value </a:t>
                </a:r>
                <a:r>
                  <a:rPr lang="el-GR" i="1" dirty="0">
                    <a:latin typeface="Times New Roman" panose="02020603050405020304" pitchFamily="18" charset="0"/>
                    <a:cs typeface="Times New Roman" panose="02020603050405020304" pitchFamily="18" charset="0"/>
                  </a:rPr>
                  <a:t>τ</a:t>
                </a:r>
                <a:endParaRPr lang="en-GB" dirty="0">
                  <a:latin typeface="Times New Roman" panose="02020603050405020304" pitchFamily="18" charset="0"/>
                  <a:cs typeface="Times New Roman" panose="02020603050405020304" pitchFamily="18" charset="0"/>
                </a:endParaRPr>
              </a:p>
              <a:p>
                <a:pPr marL="0" indent="0">
                  <a:buNone/>
                </a:pPr>
                <a:endParaRPr lang="en-GB" dirty="0"/>
              </a:p>
              <a:p>
                <a:r>
                  <a:rPr lang="en-GB" dirty="0"/>
                  <a:t>We quantify the imbalance of our computational domain per partition by</a:t>
                </a:r>
                <a:br>
                  <a:rPr lang="en-GB" dirty="0"/>
                </a:br>
                <a14:m>
                  <m:oMath xmlns:m="http://schemas.openxmlformats.org/officeDocument/2006/math">
                    <m:r>
                      <m:rPr>
                        <m:nor/>
                      </m:rPr>
                      <a:rPr lang="en-US" b="0" i="0" smtClean="0">
                        <a:latin typeface="Cambria Math" panose="02040503050406030204" pitchFamily="18" charset="0"/>
                      </a:rPr>
                      <m:t>load</m:t>
                    </m:r>
                    <m:r>
                      <m:rPr>
                        <m:nor/>
                      </m:rPr>
                      <a:rPr lang="en-US" b="0" i="0" smtClean="0">
                        <a:latin typeface="Cambria Math" panose="02040503050406030204" pitchFamily="18" charset="0"/>
                      </a:rPr>
                      <m:t> </m:t>
                    </m:r>
                    <m:r>
                      <m:rPr>
                        <m:nor/>
                      </m:rPr>
                      <a:rPr lang="en-US" b="0" i="0" smtClean="0">
                        <a:latin typeface="Cambria Math" panose="02040503050406030204" pitchFamily="18" charset="0"/>
                      </a:rPr>
                      <m:t>imbalance</m:t>
                    </m:r>
                    <m:r>
                      <a:rPr lang="en-US" b="0" i="1" smtClean="0">
                        <a:latin typeface="Cambria Math" panose="02040503050406030204" pitchFamily="18" charset="0"/>
                      </a:rPr>
                      <m:t>= </m:t>
                    </m:r>
                    <m:f>
                      <m:fPr>
                        <m:ctrlPr>
                          <a:rPr lang="en-US" b="0" i="1" smtClean="0">
                            <a:latin typeface="Cambria Math" panose="02040503050406030204" pitchFamily="18" charset="0"/>
                          </a:rPr>
                        </m:ctrlPr>
                      </m:fPr>
                      <m:num>
                        <m:func>
                          <m:funcPr>
                            <m:ctrlPr>
                              <a:rPr lang="en-US" i="1">
                                <a:latin typeface="Cambria Math" panose="02040503050406030204" pitchFamily="18" charset="0"/>
                              </a:rPr>
                            </m:ctrlPr>
                          </m:funcPr>
                          <m:fName>
                            <m:r>
                              <m:rPr>
                                <m:nor/>
                              </m:rPr>
                              <a:rPr lang="en-US">
                                <a:latin typeface="Cambria Math" panose="02040503050406030204" pitchFamily="18" charset="0"/>
                              </a:rPr>
                              <m:t>max</m:t>
                            </m:r>
                          </m:fName>
                          <m:e>
                            <m:r>
                              <m:rPr>
                                <m:nor/>
                              </m:rPr>
                              <a:rPr lang="en-GB">
                                <a:latin typeface="Cambria Math" panose="02040503050406030204" pitchFamily="18" charset="0"/>
                              </a:rPr>
                              <m:t>DOFs</m:t>
                            </m:r>
                          </m:e>
                        </m:func>
                        <m:r>
                          <m:rPr>
                            <m:nor/>
                          </m:rPr>
                          <a:rPr lang="en-GB">
                            <a:latin typeface="Cambria Math" panose="02040503050406030204" pitchFamily="18" charset="0"/>
                          </a:rPr>
                          <m:t> </m:t>
                        </m:r>
                        <m:r>
                          <m:rPr>
                            <m:nor/>
                          </m:rPr>
                          <a:rPr lang="en-GB">
                            <a:latin typeface="Cambria Math" panose="02040503050406030204" pitchFamily="18" charset="0"/>
                          </a:rPr>
                          <m:t>in</m:t>
                        </m:r>
                        <m:r>
                          <m:rPr>
                            <m:nor/>
                          </m:rPr>
                          <a:rPr lang="en-GB">
                            <a:latin typeface="Cambria Math" panose="02040503050406030204" pitchFamily="18" charset="0"/>
                          </a:rPr>
                          <m:t> </m:t>
                        </m:r>
                        <m:r>
                          <m:rPr>
                            <m:nor/>
                          </m:rPr>
                          <a:rPr lang="en-GB">
                            <a:latin typeface="Cambria Math" panose="02040503050406030204" pitchFamily="18" charset="0"/>
                          </a:rPr>
                          <m:t>any</m:t>
                        </m:r>
                        <m:r>
                          <m:rPr>
                            <m:nor/>
                          </m:rPr>
                          <a:rPr lang="en-GB">
                            <a:latin typeface="Cambria Math" panose="02040503050406030204" pitchFamily="18" charset="0"/>
                          </a:rPr>
                          <m:t> </m:t>
                        </m:r>
                        <m:r>
                          <m:rPr>
                            <m:nor/>
                          </m:rPr>
                          <a:rPr lang="en-GB">
                            <a:latin typeface="Cambria Math" panose="02040503050406030204" pitchFamily="18" charset="0"/>
                          </a:rPr>
                          <m:t>partition</m:t>
                        </m:r>
                      </m:num>
                      <m:den>
                        <m:f>
                          <m:fPr>
                            <m:type m:val="lin"/>
                            <m:ctrlPr>
                              <a:rPr lang="en-US" i="1">
                                <a:latin typeface="Cambria Math" panose="02040503050406030204" pitchFamily="18" charset="0"/>
                              </a:rPr>
                            </m:ctrlPr>
                          </m:fPr>
                          <m:num>
                            <m:nary>
                              <m:naryPr>
                                <m:chr m:val="∑"/>
                                <m:subHide m:val="on"/>
                                <m:supHide m:val="on"/>
                                <m:ctrlPr>
                                  <a:rPr lang="en-US" i="1">
                                    <a:latin typeface="Cambria Math" panose="02040503050406030204" pitchFamily="18" charset="0"/>
                                  </a:rPr>
                                </m:ctrlPr>
                              </m:naryPr>
                              <m:sub/>
                              <m:sup/>
                              <m:e>
                                <m:r>
                                  <m:rPr>
                                    <m:nor/>
                                  </m:rPr>
                                  <a:rPr lang="en-GB">
                                    <a:latin typeface="Cambria Math" panose="02040503050406030204" pitchFamily="18" charset="0"/>
                                  </a:rPr>
                                  <m:t>DOFs</m:t>
                                </m:r>
                              </m:e>
                            </m:nary>
                          </m:num>
                          <m:den>
                            <m:sSub>
                              <m:sSubPr>
                                <m:ctrlPr>
                                  <a:rPr lang="en-US" i="1">
                                    <a:latin typeface="Cambria Math" panose="02040503050406030204" pitchFamily="18" charset="0"/>
                                  </a:rPr>
                                </m:ctrlPr>
                              </m:sSubPr>
                              <m:e>
                                <m:r>
                                  <a:rPr lang="en-GB" i="1">
                                    <a:latin typeface="Cambria Math" panose="02040503050406030204" pitchFamily="18" charset="0"/>
                                  </a:rPr>
                                  <m:t>𝑁</m:t>
                                </m:r>
                              </m:e>
                              <m:sub>
                                <m:r>
                                  <m:rPr>
                                    <m:nor/>
                                  </m:rPr>
                                  <a:rPr lang="en-GB">
                                    <a:latin typeface="Cambria Math" panose="02040503050406030204" pitchFamily="18" charset="0"/>
                                  </a:rPr>
                                  <m:t>partitions</m:t>
                                </m:r>
                              </m:sub>
                            </m:sSub>
                          </m:den>
                        </m:f>
                      </m:den>
                    </m:f>
                  </m:oMath>
                </a14:m>
                <a:endParaRPr lang="en-GB" dirty="0"/>
              </a:p>
              <a:p>
                <a:r>
                  <a:rPr lang="en-GB" dirty="0"/>
                  <a:t>We also quantify the work per spatial node </a:t>
                </a:r>
                <a:r>
                  <a:rPr lang="en-GB" i="1" dirty="0" err="1">
                    <a:latin typeface="Times New Roman" panose="02020603050405020304" pitchFamily="18" charset="0"/>
                    <a:cs typeface="Times New Roman" panose="02020603050405020304" pitchFamily="18" charset="0"/>
                  </a:rPr>
                  <a:t>i</a:t>
                </a:r>
                <a:r>
                  <a:rPr lang="en-GB" dirty="0"/>
                  <a:t> in each partition by:</a:t>
                </a:r>
                <a:br>
                  <a:rPr lang="en-GB" dirty="0"/>
                </a:b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r>
                      <a:rPr lang="en-US" b="0" i="1" smtClean="0">
                        <a:latin typeface="Cambria Math" panose="02040503050406030204" pitchFamily="18" charset="0"/>
                      </a:rPr>
                      <m:t>= </m:t>
                    </m:r>
                    <m:f>
                      <m:fPr>
                        <m:ctrlPr>
                          <a:rPr lang="en-US" b="0" i="1" smtClean="0">
                            <a:latin typeface="Cambria Math" panose="02040503050406030204" pitchFamily="18" charset="0"/>
                          </a:rPr>
                        </m:ctrlPr>
                      </m:fPr>
                      <m:num>
                        <m:r>
                          <m:rPr>
                            <m:nor/>
                          </m:rPr>
                          <a:rPr lang="en-US" b="0" i="0" smtClean="0">
                            <a:latin typeface="Cambria Math" panose="02040503050406030204" pitchFamily="18" charset="0"/>
                          </a:rPr>
                          <m:t>DOFs</m:t>
                        </m:r>
                      </m:num>
                      <m:den>
                        <m:r>
                          <m:rPr>
                            <m:sty m:val="p"/>
                          </m:rPr>
                          <a:rPr lang="en-US" b="0" i="0" smtClean="0">
                            <a:latin typeface="Cambria Math" panose="02040503050406030204" pitchFamily="18" charset="0"/>
                          </a:rPr>
                          <m:t>max</m:t>
                        </m:r>
                        <m:r>
                          <a:rPr lang="en-US" b="0" i="1" smtClean="0">
                            <a:latin typeface="Cambria Math" panose="02040503050406030204" pitchFamily="18" charset="0"/>
                          </a:rPr>
                          <m:t>⁡(</m:t>
                        </m:r>
                        <m:r>
                          <m:rPr>
                            <m:nor/>
                          </m:rPr>
                          <a:rPr lang="en-US" b="0" i="0" smtClean="0">
                            <a:latin typeface="Cambria Math" panose="02040503050406030204" pitchFamily="18" charset="0"/>
                          </a:rPr>
                          <m:t>DOFs</m:t>
                        </m:r>
                        <m:r>
                          <a:rPr lang="en-US" b="0" i="1" smtClean="0">
                            <a:latin typeface="Cambria Math" panose="02040503050406030204" pitchFamily="18" charset="0"/>
                          </a:rPr>
                          <m:t>)</m:t>
                        </m:r>
                      </m:den>
                    </m:f>
                  </m:oMath>
                </a14:m>
                <a:endParaRPr lang="en-GB" dirty="0"/>
              </a:p>
              <a:p>
                <a:r>
                  <a:rPr lang="en-GB" dirty="0"/>
                  <a:t>The DLB scheme uses the Zoltan toolkit and ParMETIS as the graph partitioner for load balancing.</a:t>
                </a:r>
              </a:p>
            </p:txBody>
          </p:sp>
        </mc:Choice>
        <mc:Fallback xmlns="">
          <p:sp>
            <p:nvSpPr>
              <p:cNvPr id="6" name="Content Placeholder 5">
                <a:extLst>
                  <a:ext uri="{FF2B5EF4-FFF2-40B4-BE49-F238E27FC236}">
                    <a16:creationId xmlns:a16="http://schemas.microsoft.com/office/drawing/2014/main" id="{4646DFF6-3B7C-4829-8D9F-8AC058614C2F}"/>
                  </a:ext>
                </a:extLst>
              </p:cNvPr>
              <p:cNvSpPr>
                <a:spLocks noGrp="1" noRot="1" noChangeAspect="1" noMove="1" noResize="1" noEditPoints="1" noAdjustHandles="1" noChangeArrowheads="1" noChangeShapeType="1" noTextEdit="1"/>
              </p:cNvSpPr>
              <p:nvPr>
                <p:ph idx="1"/>
              </p:nvPr>
            </p:nvSpPr>
            <p:spPr>
              <a:blipFill>
                <a:blip r:embed="rId3"/>
                <a:stretch>
                  <a:fillRect l="-1556" t="-2174"/>
                </a:stretch>
              </a:blipFill>
            </p:spPr>
            <p:txBody>
              <a:bodyPr/>
              <a:lstStyle/>
              <a:p>
                <a:r>
                  <a:rPr lang="en-GB">
                    <a:noFill/>
                  </a:rPr>
                  <a:t> </a:t>
                </a:r>
              </a:p>
            </p:txBody>
          </p:sp>
        </mc:Fallback>
      </mc:AlternateContent>
      <p:sp>
        <p:nvSpPr>
          <p:cNvPr id="2" name="Slide Number Placeholder 1">
            <a:extLst>
              <a:ext uri="{FF2B5EF4-FFF2-40B4-BE49-F238E27FC236}">
                <a16:creationId xmlns:a16="http://schemas.microsoft.com/office/drawing/2014/main" id="{E83E9407-D6CE-4C8C-A635-CE850A571ED1}"/>
              </a:ext>
            </a:extLst>
          </p:cNvPr>
          <p:cNvSpPr>
            <a:spLocks noGrp="1"/>
          </p:cNvSpPr>
          <p:nvPr>
            <p:ph type="sldNum" sz="quarter" idx="10"/>
          </p:nvPr>
        </p:nvSpPr>
        <p:spPr/>
        <p:txBody>
          <a:bodyPr/>
          <a:lstStyle/>
          <a:p>
            <a:fld id="{01B752D2-2968-43DB-81D9-6408FEC57DFE}" type="slidenum">
              <a:rPr lang="en-GB" smtClean="0"/>
              <a:t>5</a:t>
            </a:fld>
            <a:endParaRPr lang="en-GB" dirty="0"/>
          </a:p>
        </p:txBody>
      </p:sp>
    </p:spTree>
    <p:extLst>
      <p:ext uri="{BB962C8B-B14F-4D97-AF65-F5344CB8AC3E}">
        <p14:creationId xmlns:p14="http://schemas.microsoft.com/office/powerpoint/2010/main" val="3414464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DB116-434F-491A-A84E-2A6CEE405D4A}"/>
              </a:ext>
            </a:extLst>
          </p:cNvPr>
          <p:cNvSpPr>
            <a:spLocks noGrp="1"/>
          </p:cNvSpPr>
          <p:nvPr>
            <p:ph type="title"/>
          </p:nvPr>
        </p:nvSpPr>
        <p:spPr/>
        <p:txBody>
          <a:bodyPr/>
          <a:lstStyle/>
          <a:p>
            <a:r>
              <a:rPr lang="en-GB" dirty="0"/>
              <a:t>Brunner lattice</a:t>
            </a:r>
          </a:p>
        </p:txBody>
      </p:sp>
      <p:pic>
        <p:nvPicPr>
          <p:cNvPr id="21" name="Picture Placeholder 20" descr="A picture containing object, clock&#10;&#10;Description automatically generated">
            <a:extLst>
              <a:ext uri="{FF2B5EF4-FFF2-40B4-BE49-F238E27FC236}">
                <a16:creationId xmlns:a16="http://schemas.microsoft.com/office/drawing/2014/main" id="{71E248E8-F26B-4D40-B6AD-69B78D9644C2}"/>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l="-146" t="-92" r="-126"/>
          <a:stretch/>
        </p:blipFill>
        <p:spPr>
          <a:xfrm>
            <a:off x="457200" y="2178050"/>
            <a:ext cx="3505200" cy="3498849"/>
          </a:xfrm>
        </p:spPr>
      </p:pic>
      <p:pic>
        <p:nvPicPr>
          <p:cNvPr id="10" name="Picture Placeholder 9">
            <a:extLst>
              <a:ext uri="{FF2B5EF4-FFF2-40B4-BE49-F238E27FC236}">
                <a16:creationId xmlns:a16="http://schemas.microsoft.com/office/drawing/2014/main" id="{29168A63-C757-42D3-88B7-4E344C254885}"/>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a:stretch/>
        </p:blipFill>
        <p:spPr>
          <a:xfrm>
            <a:off x="4071839" y="2389362"/>
            <a:ext cx="4811712" cy="1075096"/>
          </a:xfrm>
        </p:spPr>
      </p:pic>
      <p:sp>
        <p:nvSpPr>
          <p:cNvPr id="16" name="Content Placeholder 2">
            <a:extLst>
              <a:ext uri="{FF2B5EF4-FFF2-40B4-BE49-F238E27FC236}">
                <a16:creationId xmlns:a16="http://schemas.microsoft.com/office/drawing/2014/main" id="{684725F6-D3AB-4DCF-9FB9-B64E4D422D08}"/>
              </a:ext>
            </a:extLst>
          </p:cNvPr>
          <p:cNvSpPr txBox="1">
            <a:spLocks/>
          </p:cNvSpPr>
          <p:nvPr/>
        </p:nvSpPr>
        <p:spPr>
          <a:xfrm>
            <a:off x="4187244" y="3833392"/>
            <a:ext cx="4114389" cy="2396720"/>
          </a:xfrm>
          <a:prstGeom prst="rect">
            <a:avLst/>
          </a:prstGeom>
        </p:spPr>
        <p:txBody>
          <a:bodyPr/>
          <a:lstStyle>
            <a:lvl1pPr marL="342900" indent="-342900" algn="l" defTabSz="457200" rtl="0" eaLnBrk="1" latinLnBrk="0" hangingPunct="1">
              <a:spcBef>
                <a:spcPct val="20000"/>
              </a:spcBef>
              <a:buClr>
                <a:srgbClr val="0085CA"/>
              </a:buClr>
              <a:buFont typeface="Arial"/>
              <a:buChar char="•"/>
              <a:defRPr sz="1800" kern="1200">
                <a:solidFill>
                  <a:schemeClr val="tx1"/>
                </a:solidFill>
                <a:latin typeface="Arial"/>
                <a:ea typeface="+mn-ea"/>
                <a:cs typeface="Arial"/>
              </a:defRPr>
            </a:lvl1pPr>
            <a:lvl2pPr marL="742950" indent="-285750" algn="l" defTabSz="457200" rtl="0" eaLnBrk="1" latinLnBrk="0" hangingPunct="1">
              <a:spcBef>
                <a:spcPct val="20000"/>
              </a:spcBef>
              <a:buClr>
                <a:srgbClr val="0085CA"/>
              </a:buClr>
              <a:buFont typeface="Arial"/>
              <a:buChar char="–"/>
              <a:defRPr sz="1800" kern="1200">
                <a:solidFill>
                  <a:schemeClr val="tx1"/>
                </a:solidFill>
                <a:latin typeface="Arial"/>
                <a:ea typeface="+mn-ea"/>
                <a:cs typeface="Arial"/>
              </a:defRPr>
            </a:lvl2pPr>
            <a:lvl3pPr marL="1143000" indent="-228600" algn="l" defTabSz="457200" rtl="0" eaLnBrk="1" latinLnBrk="0" hangingPunct="1">
              <a:spcBef>
                <a:spcPct val="20000"/>
              </a:spcBef>
              <a:buClr>
                <a:srgbClr val="0085CA"/>
              </a:buClr>
              <a:buFont typeface="Arial"/>
              <a:buChar char="•"/>
              <a:defRPr sz="1200" kern="1200">
                <a:solidFill>
                  <a:schemeClr val="tx1"/>
                </a:solidFill>
                <a:latin typeface="Arial"/>
                <a:ea typeface="+mn-ea"/>
                <a:cs typeface="Arial"/>
              </a:defRPr>
            </a:lvl3pPr>
            <a:lvl4pPr marL="1600200" indent="-228600" algn="l" defTabSz="457200" rtl="0" eaLnBrk="1" latinLnBrk="0" hangingPunct="1">
              <a:spcBef>
                <a:spcPct val="20000"/>
              </a:spcBef>
              <a:buClr>
                <a:srgbClr val="0085CA"/>
              </a:buClr>
              <a:buFont typeface="Arial"/>
              <a:buChar char="–"/>
              <a:defRPr sz="1200" kern="1200">
                <a:solidFill>
                  <a:schemeClr val="tx1"/>
                </a:solidFill>
                <a:latin typeface="Arial"/>
                <a:ea typeface="+mn-ea"/>
                <a:cs typeface="Arial"/>
              </a:defRPr>
            </a:lvl4pPr>
            <a:lvl5pPr marL="2057400" indent="-228600" algn="l" defTabSz="457200" rtl="0" eaLnBrk="1" latinLnBrk="0" hangingPunct="1">
              <a:spcBef>
                <a:spcPct val="20000"/>
              </a:spcBef>
              <a:buClr>
                <a:srgbClr val="0085CA"/>
              </a:buClr>
              <a:buFont typeface="Arial"/>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GB" dirty="0"/>
              <a:t>1.06 million triangular elements</a:t>
            </a:r>
          </a:p>
          <a:p>
            <a:r>
              <a:rPr lang="en-GB" dirty="0"/>
              <a:t> Initial angular discretisation 4 wavelets 15 million DOFs is the initial problem size.</a:t>
            </a:r>
          </a:p>
          <a:p>
            <a:r>
              <a:rPr lang="en-GB" dirty="0"/>
              <a:t>Run on ARCHER (Cray XC30) </a:t>
            </a:r>
          </a:p>
          <a:p>
            <a:r>
              <a:rPr lang="en-GB" dirty="0"/>
              <a:t>1 node (24 cores per node).</a:t>
            </a:r>
          </a:p>
        </p:txBody>
      </p:sp>
      <p:sp>
        <p:nvSpPr>
          <p:cNvPr id="3" name="Slide Number Placeholder 2">
            <a:extLst>
              <a:ext uri="{FF2B5EF4-FFF2-40B4-BE49-F238E27FC236}">
                <a16:creationId xmlns:a16="http://schemas.microsoft.com/office/drawing/2014/main" id="{1B5502B3-75F0-4204-AAAC-7DA616365B29}"/>
              </a:ext>
            </a:extLst>
          </p:cNvPr>
          <p:cNvSpPr>
            <a:spLocks noGrp="1"/>
          </p:cNvSpPr>
          <p:nvPr>
            <p:ph type="sldNum" sz="quarter" idx="17"/>
          </p:nvPr>
        </p:nvSpPr>
        <p:spPr/>
        <p:txBody>
          <a:bodyPr/>
          <a:lstStyle/>
          <a:p>
            <a:fld id="{01B752D2-2968-43DB-81D9-6408FEC57DFE}" type="slidenum">
              <a:rPr lang="en-GB" smtClean="0"/>
              <a:t>6</a:t>
            </a:fld>
            <a:endParaRPr lang="en-GB" dirty="0"/>
          </a:p>
        </p:txBody>
      </p:sp>
    </p:spTree>
    <p:extLst>
      <p:ext uri="{BB962C8B-B14F-4D97-AF65-F5344CB8AC3E}">
        <p14:creationId xmlns:p14="http://schemas.microsoft.com/office/powerpoint/2010/main" val="8918010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5CC26E4-8ED3-43F5-AC83-6D2A64C4980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44500" y="1066503"/>
            <a:ext cx="8255000" cy="5230836"/>
          </a:xfrm>
        </p:spPr>
      </p:pic>
      <p:sp>
        <p:nvSpPr>
          <p:cNvPr id="2" name="Slide Number Placeholder 1">
            <a:extLst>
              <a:ext uri="{FF2B5EF4-FFF2-40B4-BE49-F238E27FC236}">
                <a16:creationId xmlns:a16="http://schemas.microsoft.com/office/drawing/2014/main" id="{4BC7E72F-172C-4C3A-BCAC-C13E31276F16}"/>
              </a:ext>
            </a:extLst>
          </p:cNvPr>
          <p:cNvSpPr>
            <a:spLocks noGrp="1"/>
          </p:cNvSpPr>
          <p:nvPr>
            <p:ph type="sldNum" sz="quarter" idx="10"/>
          </p:nvPr>
        </p:nvSpPr>
        <p:spPr/>
        <p:txBody>
          <a:bodyPr/>
          <a:lstStyle/>
          <a:p>
            <a:fld id="{01B752D2-2968-43DB-81D9-6408FEC57DFE}" type="slidenum">
              <a:rPr lang="en-GB" smtClean="0"/>
              <a:t>7</a:t>
            </a:fld>
            <a:endParaRPr lang="en-GB" dirty="0"/>
          </a:p>
        </p:txBody>
      </p:sp>
    </p:spTree>
    <p:extLst>
      <p:ext uri="{BB962C8B-B14F-4D97-AF65-F5344CB8AC3E}">
        <p14:creationId xmlns:p14="http://schemas.microsoft.com/office/powerpoint/2010/main" val="1414632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5BA6A52-B5E7-4D34-864D-3AA36674C987}"/>
              </a:ext>
            </a:extLst>
          </p:cNvPr>
          <p:cNvSpPr>
            <a:spLocks noGrp="1"/>
          </p:cNvSpPr>
          <p:nvPr>
            <p:ph type="title"/>
          </p:nvPr>
        </p:nvSpPr>
        <p:spPr/>
        <p:txBody>
          <a:bodyPr/>
          <a:lstStyle/>
          <a:p>
            <a:r>
              <a:rPr lang="en-GB" dirty="0"/>
              <a:t>Brunner lattice post adapt</a:t>
            </a:r>
          </a:p>
        </p:txBody>
      </p:sp>
      <p:pic>
        <p:nvPicPr>
          <p:cNvPr id="13" name="Content Placeholder 12" descr="A screenshot of a cell phone&#10;&#10;Description automatically generated">
            <a:extLst>
              <a:ext uri="{FF2B5EF4-FFF2-40B4-BE49-F238E27FC236}">
                <a16:creationId xmlns:a16="http://schemas.microsoft.com/office/drawing/2014/main" id="{FCB3A331-C6DA-4EB1-932E-570932B46C55}"/>
              </a:ext>
            </a:extLst>
          </p:cNvPr>
          <p:cNvPicPr>
            <a:picLocks noGrp="1" noChangeAspect="1"/>
          </p:cNvPicPr>
          <p:nvPr>
            <p:ph idx="12"/>
          </p:nvPr>
        </p:nvPicPr>
        <p:blipFill>
          <a:blip r:embed="rId2">
            <a:extLst>
              <a:ext uri="{28A0092B-C50C-407E-A947-70E740481C1C}">
                <a14:useLocalDpi xmlns:a14="http://schemas.microsoft.com/office/drawing/2010/main" val="0"/>
              </a:ext>
            </a:extLst>
          </a:blip>
          <a:stretch>
            <a:fillRect/>
          </a:stretch>
        </p:blipFill>
        <p:spPr>
          <a:xfrm>
            <a:off x="6188520" y="2940070"/>
            <a:ext cx="2498280" cy="2469646"/>
          </a:xfrm>
        </p:spPr>
      </p:pic>
      <p:pic>
        <p:nvPicPr>
          <p:cNvPr id="11" name="Content Placeholder 10">
            <a:extLst>
              <a:ext uri="{FF2B5EF4-FFF2-40B4-BE49-F238E27FC236}">
                <a16:creationId xmlns:a16="http://schemas.microsoft.com/office/drawing/2014/main" id="{78EEE2A9-9F66-49A6-B957-099D81DBEA4E}"/>
              </a:ext>
            </a:extLst>
          </p:cNvPr>
          <p:cNvPicPr>
            <a:picLocks noGrp="1" noChangeAspect="1"/>
          </p:cNvPicPr>
          <p:nvPr>
            <p:ph idx="11"/>
          </p:nvPr>
        </p:nvPicPr>
        <p:blipFill>
          <a:blip r:embed="rId3">
            <a:extLst>
              <a:ext uri="{28A0092B-C50C-407E-A947-70E740481C1C}">
                <a14:useLocalDpi xmlns:a14="http://schemas.microsoft.com/office/drawing/2010/main" val="0"/>
              </a:ext>
            </a:extLst>
          </a:blip>
          <a:stretch>
            <a:fillRect/>
          </a:stretch>
        </p:blipFill>
        <p:spPr>
          <a:xfrm>
            <a:off x="457200" y="2050078"/>
            <a:ext cx="5131752" cy="4249630"/>
          </a:xfrm>
        </p:spPr>
      </p:pic>
      <p:sp>
        <p:nvSpPr>
          <p:cNvPr id="2" name="Slide Number Placeholder 1">
            <a:extLst>
              <a:ext uri="{FF2B5EF4-FFF2-40B4-BE49-F238E27FC236}">
                <a16:creationId xmlns:a16="http://schemas.microsoft.com/office/drawing/2014/main" id="{B917A303-F783-451F-9434-BF2BC859FDDB}"/>
              </a:ext>
            </a:extLst>
          </p:cNvPr>
          <p:cNvSpPr>
            <a:spLocks noGrp="1"/>
          </p:cNvSpPr>
          <p:nvPr>
            <p:ph type="sldNum" sz="quarter" idx="13"/>
          </p:nvPr>
        </p:nvSpPr>
        <p:spPr/>
        <p:txBody>
          <a:bodyPr/>
          <a:lstStyle/>
          <a:p>
            <a:fld id="{01B752D2-2968-43DB-81D9-6408FEC57DFE}" type="slidenum">
              <a:rPr lang="en-GB" smtClean="0"/>
              <a:t>8</a:t>
            </a:fld>
            <a:endParaRPr lang="en-GB" dirty="0"/>
          </a:p>
        </p:txBody>
      </p:sp>
    </p:spTree>
    <p:extLst>
      <p:ext uri="{BB962C8B-B14F-4D97-AF65-F5344CB8AC3E}">
        <p14:creationId xmlns:p14="http://schemas.microsoft.com/office/powerpoint/2010/main" val="1016522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DB116-434F-491A-A84E-2A6CEE405D4A}"/>
              </a:ext>
            </a:extLst>
          </p:cNvPr>
          <p:cNvSpPr>
            <a:spLocks noGrp="1"/>
          </p:cNvSpPr>
          <p:nvPr>
            <p:ph type="title"/>
          </p:nvPr>
        </p:nvSpPr>
        <p:spPr/>
        <p:txBody>
          <a:bodyPr/>
          <a:lstStyle/>
          <a:p>
            <a:r>
              <a:rPr lang="en-GB" dirty="0"/>
              <a:t>Dogleg shielding problem</a:t>
            </a:r>
          </a:p>
        </p:txBody>
      </p:sp>
      <p:pic>
        <p:nvPicPr>
          <p:cNvPr id="8" name="Picture Placeholder 7">
            <a:extLst>
              <a:ext uri="{FF2B5EF4-FFF2-40B4-BE49-F238E27FC236}">
                <a16:creationId xmlns:a16="http://schemas.microsoft.com/office/drawing/2014/main" id="{E0EDA08D-EDC3-4BAF-B886-8A297576D1FE}"/>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l="169" r="219"/>
          <a:stretch/>
        </p:blipFill>
        <p:spPr>
          <a:xfrm>
            <a:off x="552450" y="1995464"/>
            <a:ext cx="3200400" cy="4128654"/>
          </a:xfrm>
        </p:spPr>
      </p:pic>
      <p:pic>
        <p:nvPicPr>
          <p:cNvPr id="12" name="Picture Placeholder 11" descr="A screenshot of a cell phone&#10;&#10;Description automatically generated">
            <a:extLst>
              <a:ext uri="{FF2B5EF4-FFF2-40B4-BE49-F238E27FC236}">
                <a16:creationId xmlns:a16="http://schemas.microsoft.com/office/drawing/2014/main" id="{9278187F-7FCC-40AD-BE23-573067BA1DC3}"/>
              </a:ext>
            </a:extLst>
          </p:cNvPr>
          <p:cNvPicPr>
            <a:picLocks noGrp="1" noChangeAspect="1"/>
          </p:cNvPicPr>
          <p:nvPr>
            <p:ph type="pic" sz="quarter" idx="13"/>
          </p:nvPr>
        </p:nvPicPr>
        <p:blipFill rotWithShape="1">
          <a:blip r:embed="rId4">
            <a:extLst>
              <a:ext uri="{28A0092B-C50C-407E-A947-70E740481C1C}">
                <a14:useLocalDpi xmlns:a14="http://schemas.microsoft.com/office/drawing/2010/main" val="0"/>
              </a:ext>
            </a:extLst>
          </a:blip>
          <a:srcRect t="-121397" b="-121397"/>
          <a:stretch/>
        </p:blipFill>
        <p:spPr>
          <a:xfrm>
            <a:off x="3986785" y="1920854"/>
            <a:ext cx="4887912" cy="3449238"/>
          </a:xfrm>
        </p:spPr>
      </p:pic>
      <p:sp>
        <p:nvSpPr>
          <p:cNvPr id="5" name="Content Placeholder 2">
            <a:extLst>
              <a:ext uri="{FF2B5EF4-FFF2-40B4-BE49-F238E27FC236}">
                <a16:creationId xmlns:a16="http://schemas.microsoft.com/office/drawing/2014/main" id="{70105A81-A1F9-4AE5-9FBA-28011065D3B9}"/>
              </a:ext>
            </a:extLst>
          </p:cNvPr>
          <p:cNvSpPr txBox="1">
            <a:spLocks/>
          </p:cNvSpPr>
          <p:nvPr/>
        </p:nvSpPr>
        <p:spPr>
          <a:xfrm>
            <a:off x="4126284" y="4430800"/>
            <a:ext cx="4114389" cy="1536700"/>
          </a:xfrm>
          <a:prstGeom prst="rect">
            <a:avLst/>
          </a:prstGeom>
        </p:spPr>
        <p:txBody>
          <a:bodyPr/>
          <a:lstStyle>
            <a:lvl1pPr marL="342900" indent="-342900" algn="l" defTabSz="457200" rtl="0" eaLnBrk="1" latinLnBrk="0" hangingPunct="1">
              <a:spcBef>
                <a:spcPct val="20000"/>
              </a:spcBef>
              <a:buClr>
                <a:srgbClr val="0085CA"/>
              </a:buClr>
              <a:buFont typeface="Arial"/>
              <a:buChar char="•"/>
              <a:defRPr sz="1800" kern="1200">
                <a:solidFill>
                  <a:schemeClr val="tx1"/>
                </a:solidFill>
                <a:latin typeface="Arial"/>
                <a:ea typeface="+mn-ea"/>
                <a:cs typeface="Arial"/>
              </a:defRPr>
            </a:lvl1pPr>
            <a:lvl2pPr marL="742950" indent="-285750" algn="l" defTabSz="457200" rtl="0" eaLnBrk="1" latinLnBrk="0" hangingPunct="1">
              <a:spcBef>
                <a:spcPct val="20000"/>
              </a:spcBef>
              <a:buClr>
                <a:srgbClr val="0085CA"/>
              </a:buClr>
              <a:buFont typeface="Arial"/>
              <a:buChar char="–"/>
              <a:defRPr sz="1800" kern="1200">
                <a:solidFill>
                  <a:schemeClr val="tx1"/>
                </a:solidFill>
                <a:latin typeface="Arial"/>
                <a:ea typeface="+mn-ea"/>
                <a:cs typeface="Arial"/>
              </a:defRPr>
            </a:lvl2pPr>
            <a:lvl3pPr marL="1143000" indent="-228600" algn="l" defTabSz="457200" rtl="0" eaLnBrk="1" latinLnBrk="0" hangingPunct="1">
              <a:spcBef>
                <a:spcPct val="20000"/>
              </a:spcBef>
              <a:buClr>
                <a:srgbClr val="0085CA"/>
              </a:buClr>
              <a:buFont typeface="Arial"/>
              <a:buChar char="•"/>
              <a:defRPr sz="1200" kern="1200">
                <a:solidFill>
                  <a:schemeClr val="tx1"/>
                </a:solidFill>
                <a:latin typeface="Arial"/>
                <a:ea typeface="+mn-ea"/>
                <a:cs typeface="Arial"/>
              </a:defRPr>
            </a:lvl3pPr>
            <a:lvl4pPr marL="1600200" indent="-228600" algn="l" defTabSz="457200" rtl="0" eaLnBrk="1" latinLnBrk="0" hangingPunct="1">
              <a:spcBef>
                <a:spcPct val="20000"/>
              </a:spcBef>
              <a:buClr>
                <a:srgbClr val="0085CA"/>
              </a:buClr>
              <a:buFont typeface="Arial"/>
              <a:buChar char="–"/>
              <a:defRPr sz="1200" kern="1200">
                <a:solidFill>
                  <a:schemeClr val="tx1"/>
                </a:solidFill>
                <a:latin typeface="Arial"/>
                <a:ea typeface="+mn-ea"/>
                <a:cs typeface="Arial"/>
              </a:defRPr>
            </a:lvl4pPr>
            <a:lvl5pPr marL="2057400" indent="-228600" algn="l" defTabSz="457200" rtl="0" eaLnBrk="1" latinLnBrk="0" hangingPunct="1">
              <a:spcBef>
                <a:spcPct val="20000"/>
              </a:spcBef>
              <a:buClr>
                <a:srgbClr val="0085CA"/>
              </a:buClr>
              <a:buFont typeface="Arial"/>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GB" dirty="0"/>
              <a:t>1.06 million triangular elements corresponding to 14.9 million DOFs is the initial problem size.</a:t>
            </a:r>
          </a:p>
        </p:txBody>
      </p:sp>
      <p:sp>
        <p:nvSpPr>
          <p:cNvPr id="3" name="Slide Number Placeholder 2">
            <a:extLst>
              <a:ext uri="{FF2B5EF4-FFF2-40B4-BE49-F238E27FC236}">
                <a16:creationId xmlns:a16="http://schemas.microsoft.com/office/drawing/2014/main" id="{61FB2C5D-82C1-481C-A5F8-50A83304673A}"/>
              </a:ext>
            </a:extLst>
          </p:cNvPr>
          <p:cNvSpPr>
            <a:spLocks noGrp="1"/>
          </p:cNvSpPr>
          <p:nvPr>
            <p:ph type="sldNum" sz="quarter" idx="17"/>
          </p:nvPr>
        </p:nvSpPr>
        <p:spPr/>
        <p:txBody>
          <a:bodyPr/>
          <a:lstStyle/>
          <a:p>
            <a:fld id="{01B752D2-2968-43DB-81D9-6408FEC57DFE}" type="slidenum">
              <a:rPr lang="en-GB" smtClean="0"/>
              <a:t>9</a:t>
            </a:fld>
            <a:endParaRPr lang="en-GB" dirty="0"/>
          </a:p>
        </p:txBody>
      </p:sp>
    </p:spTree>
    <p:extLst>
      <p:ext uri="{BB962C8B-B14F-4D97-AF65-F5344CB8AC3E}">
        <p14:creationId xmlns:p14="http://schemas.microsoft.com/office/powerpoint/2010/main" val="2099661266"/>
      </p:ext>
    </p:extLst>
  </p:cSld>
  <p:clrMapOvr>
    <a:masterClrMapping/>
  </p:clrMapOvr>
</p:sld>
</file>

<file path=ppt/theme/theme1.xml><?xml version="1.0" encoding="utf-8"?>
<a:theme xmlns:a="http://schemas.openxmlformats.org/drawingml/2006/main" name="Imperial College London Theme">
  <a:themeElements>
    <a:clrScheme name="Imperial College London Presentation">
      <a:dk1>
        <a:srgbClr val="000000"/>
      </a:dk1>
      <a:lt1>
        <a:sysClr val="window" lastClr="FFFFFF"/>
      </a:lt1>
      <a:dk2>
        <a:srgbClr val="003E74"/>
      </a:dk2>
      <a:lt2>
        <a:srgbClr val="9D9D9D"/>
      </a:lt2>
      <a:accent1>
        <a:srgbClr val="0085CA"/>
      </a:accent1>
      <a:accent2>
        <a:srgbClr val="006EAF"/>
      </a:accent2>
      <a:accent3>
        <a:srgbClr val="0CA1CD"/>
      </a:accent3>
      <a:accent4>
        <a:srgbClr val="008EAA"/>
      </a:accent4>
      <a:accent5>
        <a:srgbClr val="379F9F"/>
      </a:accent5>
      <a:accent6>
        <a:srgbClr val="0085CA"/>
      </a:accent6>
      <a:hlink>
        <a:srgbClr val="0085CA"/>
      </a:hlink>
      <a:folHlink>
        <a:srgbClr val="0085C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3784</TotalTime>
  <Words>2376</Words>
  <Application>Microsoft Office PowerPoint</Application>
  <PresentationFormat>On-screen Show (4:3)</PresentationFormat>
  <Paragraphs>239</Paragraphs>
  <Slides>32</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Cambria Math</vt:lpstr>
      <vt:lpstr>Times New Roman</vt:lpstr>
      <vt:lpstr>Imperial College London Theme</vt:lpstr>
      <vt:lpstr>Impact of Load Balancing on Parallel Performance with Haar Wavelets Angular Adaptivity</vt:lpstr>
      <vt:lpstr>Adaptive refinement (angular domain)</vt:lpstr>
      <vt:lpstr>Haar wavelet angular discretisation</vt:lpstr>
      <vt:lpstr>Dynamic Load Balancing (DLB)</vt:lpstr>
      <vt:lpstr>Dynamic Load Balancing (DLB)</vt:lpstr>
      <vt:lpstr>Brunner lattice</vt:lpstr>
      <vt:lpstr>PowerPoint Presentation</vt:lpstr>
      <vt:lpstr>Brunner lattice post adapt</vt:lpstr>
      <vt:lpstr>Dogleg shielding problem</vt:lpstr>
      <vt:lpstr>PowerPoint Presentation</vt:lpstr>
      <vt:lpstr>Dogleg problem post adapt</vt:lpstr>
      <vt:lpstr>Strong scaling study</vt:lpstr>
      <vt:lpstr>Strong scaling study</vt:lpstr>
      <vt:lpstr>Strong scaling study</vt:lpstr>
      <vt:lpstr>Partitions and Halos</vt:lpstr>
      <vt:lpstr>Node-Halo distribution</vt:lpstr>
      <vt:lpstr>PowerPoint Presentation</vt:lpstr>
      <vt:lpstr>Node/Halo distribution</vt:lpstr>
      <vt:lpstr>Performance of load balancing algorithm</vt:lpstr>
      <vt:lpstr>Halo heavy partitions</vt:lpstr>
      <vt:lpstr>Conclusions</vt:lpstr>
      <vt:lpstr>References</vt:lpstr>
      <vt:lpstr>Questions</vt:lpstr>
      <vt:lpstr>Additional Slides</vt:lpstr>
      <vt:lpstr>Haar wavelet compression</vt:lpstr>
      <vt:lpstr>Performance of load balancing algorithm</vt:lpstr>
      <vt:lpstr>Introduction: FETCH2</vt:lpstr>
      <vt:lpstr>PowerPoint Presentation</vt:lpstr>
      <vt:lpstr>PowerPoint Presentation</vt:lpstr>
      <vt:lpstr>Importance of load balancing  </vt:lpstr>
      <vt:lpstr>Brunner lattice</vt:lpstr>
      <vt:lpstr>Strong scaling study</vt:lpstr>
    </vt:vector>
  </TitlesOfParts>
  <Company>Imperial College London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Abby Bolt</dc:creator>
  <dc:description/>
  <cp:lastModifiedBy>Nikiteas, Giannis</cp:lastModifiedBy>
  <cp:revision>307</cp:revision>
  <dcterms:created xsi:type="dcterms:W3CDTF">2017-02-16T14:49:58Z</dcterms:created>
  <dcterms:modified xsi:type="dcterms:W3CDTF">2019-08-29T13:05:20Z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Company">
    <vt:lpwstr>Imperial College London</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0</vt:i4>
  </property>
  <property fmtid="{D5CDD505-2E9C-101B-9397-08002B2CF9AE}" pid="9" name="PresentationFormat">
    <vt:lpwstr>On-screen Show (4:3)</vt:lpwstr>
  </property>
  <property fmtid="{D5CDD505-2E9C-101B-9397-08002B2CF9AE}" pid="10" name="ScaleCrop">
    <vt:bool>false</vt:bool>
  </property>
  <property fmtid="{D5CDD505-2E9C-101B-9397-08002B2CF9AE}" pid="11" name="ShareDoc">
    <vt:bool>false</vt:bool>
  </property>
  <property fmtid="{D5CDD505-2E9C-101B-9397-08002B2CF9AE}" pid="12" name="Slides">
    <vt:i4>9</vt:i4>
  </property>
  <property fmtid="{D5CDD505-2E9C-101B-9397-08002B2CF9AE}" pid="13" name="SW-DOC-ID">
    <vt:lpwstr>eb8d27fad9de40c0ab484ab0752f2732</vt:lpwstr>
  </property>
  <property fmtid="{D5CDD505-2E9C-101B-9397-08002B2CF9AE}" pid="14" name="SW-CLASSIFICATION-ID">
    <vt:lpwstr>PubIdOffice</vt:lpwstr>
  </property>
  <property fmtid="{D5CDD505-2E9C-101B-9397-08002B2CF9AE}" pid="15" name="SW-CLASSIFIED-BY">
    <vt:lpwstr>chris.bazell@woodplc.com</vt:lpwstr>
  </property>
  <property fmtid="{D5CDD505-2E9C-101B-9397-08002B2CF9AE}" pid="16" name="SW-CLASSIFICATION-DATE">
    <vt:lpwstr>2019-05-16T14:32:31.6166343Z</vt:lpwstr>
  </property>
  <property fmtid="{D5CDD505-2E9C-101B-9397-08002B2CF9AE}" pid="17" name="SW-META-DATA">
    <vt:lpwstr>!!!EGSTAMP:eeb4bfee-7bab-4940-b880-cc60b0e8bef7:PubIdOffice;S=0;DESCRIPTION=Not Protectively Marked!!!</vt:lpwstr>
  </property>
  <property fmtid="{D5CDD505-2E9C-101B-9397-08002B2CF9AE}" pid="18" name="SW-CLASSIFY-HEADER">
    <vt:lpwstr/>
  </property>
  <property fmtid="{D5CDD505-2E9C-101B-9397-08002B2CF9AE}" pid="19" name="SW-CLASSIFY-FOOTER">
    <vt:lpwstr/>
  </property>
  <property fmtid="{D5CDD505-2E9C-101B-9397-08002B2CF9AE}" pid="20" name="SW-CLASSIFY-WATERMARK">
    <vt:lpwstr/>
  </property>
</Properties>
</file>